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0" r:id="rId6"/>
    <p:sldId id="259" r:id="rId7"/>
    <p:sldId id="262" r:id="rId8"/>
    <p:sldId id="263" r:id="rId9"/>
    <p:sldId id="264" r:id="rId10"/>
    <p:sldId id="268" r:id="rId11"/>
    <p:sldId id="265" r:id="rId12"/>
    <p:sldId id="269" r:id="rId13"/>
    <p:sldId id="266" r:id="rId14"/>
    <p:sldId id="270" r:id="rId15"/>
    <p:sldId id="267" r:id="rId16"/>
    <p:sldId id="271" r:id="rId17"/>
    <p:sldId id="272" r:id="rId18"/>
    <p:sldId id="273" r:id="rId19"/>
    <p:sldId id="274" r:id="rId20"/>
    <p:sldId id="275" r:id="rId21"/>
    <p:sldId id="276" r:id="rId22"/>
    <p:sldId id="277"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A0"/>
    <a:srgbClr val="D0FFFF"/>
    <a:srgbClr val="A0FFE0"/>
    <a:srgbClr val="C0FFFF"/>
    <a:srgbClr val="00E0FF"/>
    <a:srgbClr val="FF8000"/>
    <a:srgbClr val="80FFFF"/>
    <a:srgbClr val="00F000"/>
    <a:srgbClr val="00002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86" autoAdjust="0"/>
    <p:restoredTop sz="94660"/>
  </p:normalViewPr>
  <p:slideViewPr>
    <p:cSldViewPr snapToGrid="0">
      <p:cViewPr varScale="1">
        <p:scale>
          <a:sx n="116" d="100"/>
          <a:sy n="116" d="100"/>
        </p:scale>
        <p:origin x="6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34DB6-6AF9-481D-AC93-0E82089B761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2718250-6BCA-487A-889B-75AD2B6DD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A2EFA09-B1F8-41D8-8A0E-4935EAA6349D}"/>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1B92EC07-B2B3-4B97-A277-E84A48CCD8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59945D-26F8-40EC-8854-EA4251E06402}"/>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1979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15C727-3A70-4F51-9119-40F1DFB5F34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5CB4FD3-F4B6-447D-8E10-2F94BE4B151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31C5B88-8E07-4BF1-ABDD-E6C776C1C427}"/>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1F1521B4-BCBD-46DA-9BEC-7CBB16C8657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8948D8-CFF7-4C77-8498-B0B13F4E874D}"/>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3179782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266A9C6-D159-4AFD-8E38-EE0E31E5694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4BA6BA9-B293-404B-8CB0-3FB42A649C5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096FF1-16F7-471C-89BE-BF68D69D0EFF}"/>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CE65FDAB-B059-41D4-93B9-70A5F955DC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091523-67CA-4FD8-B3C6-59693340709E}"/>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00839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9DA5AB-9822-410F-8EA8-05D78B42354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EB3CB3-5CAF-4EE1-8E24-A7BABE6B953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FB0D448-AC88-4BEE-83E9-34937D7A9BB8}"/>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C0094B6F-A841-4EFD-89DB-35D5D9B7FE8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1110598-C8B2-4B9B-AC60-8A151564E55E}"/>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55771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9B57B1-ECF4-491B-BA94-039AAAAE228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E84DFC-BC2E-4920-8DE9-3C2618B5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3CC5DCA-FB25-488C-8408-27D48A29C3F7}"/>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FD5C7B6C-AE82-4182-868B-3724935601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51E480-E9F1-4F8F-82D1-BB8DE0B5E8A2}"/>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26336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E8BBE-FB06-4057-B3A0-5B66BC96D91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7A68518-599B-4FDE-9856-48C1A0911AB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860258-11DB-4B25-B94F-98410FD722C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AF4B0B0-F606-4585-8F10-FA34597CD370}"/>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6" name="フッター プレースホルダー 5">
            <a:extLst>
              <a:ext uri="{FF2B5EF4-FFF2-40B4-BE49-F238E27FC236}">
                <a16:creationId xmlns:a16="http://schemas.microsoft.com/office/drawing/2014/main" id="{D73131DA-D186-49C2-9FF1-185179B868F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05375FD-F743-410B-8C5C-CD6A659867C2}"/>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390456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75A344-D29E-41CC-B033-D15894DFBF9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4EC396F-FA1C-4C7F-BB4E-E9D6DB7E9B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C28A1E4-C36C-4D4D-B901-1190D98A9C0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E6683CC-987E-4BE2-B5BB-38C9BECA2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6347C8-D7DD-43DD-9204-45F6A71E4B7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C304618-2DDD-4C11-848F-6E64FE5BD634}"/>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8" name="フッター プレースホルダー 7">
            <a:extLst>
              <a:ext uri="{FF2B5EF4-FFF2-40B4-BE49-F238E27FC236}">
                <a16:creationId xmlns:a16="http://schemas.microsoft.com/office/drawing/2014/main" id="{1C0295CB-E06B-42EC-8B31-E8226772015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0C80410-88CF-4FDD-B7FA-20940FB9ACDC}"/>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251512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E10100-5552-4F02-9A2F-444BC4AFF85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1118A69-CA06-408B-8077-9B308F888116}"/>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4" name="フッター プレースホルダー 3">
            <a:extLst>
              <a:ext uri="{FF2B5EF4-FFF2-40B4-BE49-F238E27FC236}">
                <a16:creationId xmlns:a16="http://schemas.microsoft.com/office/drawing/2014/main" id="{9DEB542C-14C4-4ED8-88D8-2A026127E81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EF1AE9F-64BA-4251-825C-0C7B57E9472F}"/>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511562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BDC32B9-56AC-47DE-99CE-8FA504235D23}"/>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3" name="フッター プレースホルダー 2">
            <a:extLst>
              <a:ext uri="{FF2B5EF4-FFF2-40B4-BE49-F238E27FC236}">
                <a16:creationId xmlns:a16="http://schemas.microsoft.com/office/drawing/2014/main" id="{01049BE7-F289-4452-860C-A5BA9B9AD04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5CAAC2-9F02-4C22-8AFC-6DE1EBCE6CC8}"/>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08460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02195E-6E62-4554-9D38-A8CF9CAE06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0738305-A0C4-4A67-99CF-311C7739F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5CF4502-C405-4C1D-BBDD-C8CFBE3CC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83B792-CD4E-47EE-A318-DFAA8DF2A96D}"/>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6" name="フッター プレースホルダー 5">
            <a:extLst>
              <a:ext uri="{FF2B5EF4-FFF2-40B4-BE49-F238E27FC236}">
                <a16:creationId xmlns:a16="http://schemas.microsoft.com/office/drawing/2014/main" id="{A222C8CA-9E55-41FE-B3FE-46CDDE3F1D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9B7938E-92B4-4C27-8216-E816BD1FF1EA}"/>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565525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89532B-795A-44E1-BC12-87BD943A293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FFC52C4-D131-41CB-8962-0B865B77B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5A1B3B9-4D2F-4FCB-A79E-CD878B96B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1802BC7-0750-47DE-AFE5-7D2F29E357EC}"/>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6" name="フッター プレースホルダー 5">
            <a:extLst>
              <a:ext uri="{FF2B5EF4-FFF2-40B4-BE49-F238E27FC236}">
                <a16:creationId xmlns:a16="http://schemas.microsoft.com/office/drawing/2014/main" id="{0C194319-97E1-4DC7-9EDF-AD29BAA804D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1CC91BA-1AFB-4513-8428-D7F16FC03637}"/>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678331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B0660EC-CA08-4CDC-AFE5-A3DC23E9D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3524D4-41E3-409C-BA18-E510F6047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DAA1F05-9F09-4994-9441-BA99755F80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917E0339-6309-4ABD-A19A-5DDAE58C2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6C5CFB4-CF4E-41C2-838A-53D3EE02F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306002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1" Type="http://schemas.openxmlformats.org/officeDocument/2006/relationships/slideLayout" Target="../slideLayouts/slideLayout7.xml"/><Relationship Id="rId4" Type="http://schemas.openxmlformats.org/officeDocument/2006/relationships/hyperlink" Target="http://www.shimaden.co.jp/dcms_media/other/MR13_CJ_2001.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FFD5B-C8A3-463C-A621-C2C23768EC7D}"/>
              </a:ext>
            </a:extLst>
          </p:cNvPr>
          <p:cNvSpPr>
            <a:spLocks noGrp="1"/>
          </p:cNvSpPr>
          <p:nvPr>
            <p:ph type="ctrTitle"/>
          </p:nvPr>
        </p:nvSpPr>
        <p:spPr/>
        <p:txBody>
          <a:bodyPr>
            <a:normAutofit/>
          </a:bodyPr>
          <a:lstStyle/>
          <a:p>
            <a:r>
              <a:rPr kumimoji="1" lang="ja-JP" altLang="en-US" sz="6400" b="1">
                <a:latin typeface="+mn-lt"/>
                <a:ea typeface="游ゴシック" panose="020B0400000000000000" pitchFamily="50" charset="-128"/>
              </a:rPr>
              <a:t>霧箱解体作業報告</a:t>
            </a:r>
          </a:p>
        </p:txBody>
      </p:sp>
      <p:sp>
        <p:nvSpPr>
          <p:cNvPr id="3" name="字幕 2">
            <a:extLst>
              <a:ext uri="{FF2B5EF4-FFF2-40B4-BE49-F238E27FC236}">
                <a16:creationId xmlns:a16="http://schemas.microsoft.com/office/drawing/2014/main" id="{7E39F0B3-0F1D-4D1A-A832-006810987EA7}"/>
              </a:ext>
            </a:extLst>
          </p:cNvPr>
          <p:cNvSpPr>
            <a:spLocks noGrp="1"/>
          </p:cNvSpPr>
          <p:nvPr>
            <p:ph type="subTitle" idx="1"/>
          </p:nvPr>
        </p:nvSpPr>
        <p:spPr/>
        <p:txBody>
          <a:bodyPr>
            <a:normAutofit/>
          </a:bodyPr>
          <a:lstStyle/>
          <a:p>
            <a:r>
              <a:rPr kumimoji="1" lang="en-US" altLang="ja-JP" sz="1200"/>
              <a:t>2020</a:t>
            </a:r>
            <a:r>
              <a:rPr kumimoji="1" lang="ja-JP" altLang="en-US" sz="1200"/>
              <a:t>年</a:t>
            </a:r>
            <a:r>
              <a:rPr kumimoji="1" lang="en-US" altLang="ja-JP" sz="1200"/>
              <a:t>6</a:t>
            </a:r>
            <a:r>
              <a:rPr kumimoji="1" lang="ja-JP" altLang="en-US" sz="1200"/>
              <a:t>月</a:t>
            </a:r>
            <a:r>
              <a:rPr kumimoji="1" lang="en-US" altLang="ja-JP" sz="1200"/>
              <a:t>18</a:t>
            </a:r>
            <a:r>
              <a:rPr kumimoji="1" lang="ja-JP" altLang="en-US" sz="1200"/>
              <a:t>日 </a:t>
            </a:r>
            <a:r>
              <a:rPr kumimoji="1" lang="en-US" altLang="ja-JP" sz="1200"/>
              <a:t>(</a:t>
            </a:r>
            <a:r>
              <a:rPr kumimoji="1" lang="ja-JP" altLang="en-US" sz="1200"/>
              <a:t>木</a:t>
            </a:r>
            <a:r>
              <a:rPr kumimoji="1" lang="en-US" altLang="ja-JP" sz="1200"/>
              <a:t>)</a:t>
            </a:r>
          </a:p>
          <a:p>
            <a:r>
              <a:rPr lang="ja-JP" altLang="en-US" sz="1200"/>
              <a:t>ストレンジ</a:t>
            </a:r>
            <a:r>
              <a:rPr lang="en-US" altLang="ja-JP" sz="1200"/>
              <a:t> M1</a:t>
            </a:r>
          </a:p>
          <a:p>
            <a:r>
              <a:rPr lang="ja-JP" altLang="en-US" sz="1200"/>
              <a:t>藤原友正</a:t>
            </a:r>
            <a:endParaRPr kumimoji="1" lang="ja-JP" altLang="en-US" sz="1200"/>
          </a:p>
        </p:txBody>
      </p:sp>
    </p:spTree>
    <p:extLst>
      <p:ext uri="{BB962C8B-B14F-4D97-AF65-F5344CB8AC3E}">
        <p14:creationId xmlns:p14="http://schemas.microsoft.com/office/powerpoint/2010/main" val="2739028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245186" cy="646331"/>
          </a:xfrm>
          <a:prstGeom prst="rect">
            <a:avLst/>
          </a:prstGeom>
          <a:noFill/>
        </p:spPr>
        <p:txBody>
          <a:bodyPr wrap="square" rtlCol="0" anchor="ctr">
            <a:spAutoFit/>
          </a:bodyPr>
          <a:lstStyle/>
          <a:p>
            <a:r>
              <a:rPr kumimoji="1" lang="en-US" altLang="ja-JP" sz="3600" b="1"/>
              <a:t>HV</a:t>
            </a:r>
            <a:r>
              <a:rPr kumimoji="1" lang="ja-JP" altLang="en-US" sz="3600" b="1"/>
              <a:t>装置</a:t>
            </a:r>
          </a:p>
        </p:txBody>
      </p:sp>
      <p:pic>
        <p:nvPicPr>
          <p:cNvPr id="4" name="図 3">
            <a:extLst>
              <a:ext uri="{FF2B5EF4-FFF2-40B4-BE49-F238E27FC236}">
                <a16:creationId xmlns:a16="http://schemas.microsoft.com/office/drawing/2014/main" id="{ADE942E5-408E-4B29-87F9-0860ADBBA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95121" y="1528946"/>
            <a:ext cx="5273748" cy="3955311"/>
          </a:xfrm>
          <a:prstGeom prst="rect">
            <a:avLst/>
          </a:prstGeom>
        </p:spPr>
      </p:pic>
      <p:pic>
        <p:nvPicPr>
          <p:cNvPr id="6" name="図 5">
            <a:extLst>
              <a:ext uri="{FF2B5EF4-FFF2-40B4-BE49-F238E27FC236}">
                <a16:creationId xmlns:a16="http://schemas.microsoft.com/office/drawing/2014/main" id="{D000DDCA-E0F8-428C-A867-9E8CA568B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600" y="372251"/>
            <a:ext cx="3429000" cy="2571750"/>
          </a:xfrm>
          <a:prstGeom prst="rect">
            <a:avLst/>
          </a:prstGeom>
        </p:spPr>
      </p:pic>
      <p:pic>
        <p:nvPicPr>
          <p:cNvPr id="8" name="図 7">
            <a:extLst>
              <a:ext uri="{FF2B5EF4-FFF2-40B4-BE49-F238E27FC236}">
                <a16:creationId xmlns:a16="http://schemas.microsoft.com/office/drawing/2014/main" id="{A6BF3C9E-2D2C-4AF6-B0F5-0E1F191EF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644600" y="3040097"/>
            <a:ext cx="3429000" cy="2571750"/>
          </a:xfrm>
          <a:prstGeom prst="rect">
            <a:avLst/>
          </a:prstGeom>
        </p:spPr>
      </p:pic>
      <p:pic>
        <p:nvPicPr>
          <p:cNvPr id="10" name="図 9">
            <a:extLst>
              <a:ext uri="{FF2B5EF4-FFF2-40B4-BE49-F238E27FC236}">
                <a16:creationId xmlns:a16="http://schemas.microsoft.com/office/drawing/2014/main" id="{D5544E09-14DE-4214-B1B1-7133A2059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3246" y="3040097"/>
            <a:ext cx="3429001" cy="2571751"/>
          </a:xfrm>
          <a:prstGeom prst="rect">
            <a:avLst/>
          </a:prstGeom>
        </p:spPr>
      </p:pic>
      <p:sp>
        <p:nvSpPr>
          <p:cNvPr id="11" name="テキスト ボックス 10">
            <a:extLst>
              <a:ext uri="{FF2B5EF4-FFF2-40B4-BE49-F238E27FC236}">
                <a16:creationId xmlns:a16="http://schemas.microsoft.com/office/drawing/2014/main" id="{2FDD6715-FF16-4CD1-817C-64B2CECD5EA7}"/>
              </a:ext>
            </a:extLst>
          </p:cNvPr>
          <p:cNvSpPr txBox="1"/>
          <p:nvPr/>
        </p:nvSpPr>
        <p:spPr>
          <a:xfrm>
            <a:off x="8123246" y="5611848"/>
            <a:ext cx="3429001" cy="584775"/>
          </a:xfrm>
          <a:prstGeom prst="rect">
            <a:avLst/>
          </a:prstGeom>
          <a:noFill/>
        </p:spPr>
        <p:txBody>
          <a:bodyPr wrap="square" rtlCol="0">
            <a:spAutoFit/>
          </a:bodyPr>
          <a:lstStyle/>
          <a:p>
            <a:r>
              <a:rPr kumimoji="1" lang="ja-JP" altLang="en-US" sz="1600"/>
              <a:t>この先端部分をネジで</a:t>
            </a:r>
            <a:endParaRPr kumimoji="1" lang="en-US" altLang="ja-JP" sz="1600"/>
          </a:p>
          <a:p>
            <a:r>
              <a:rPr kumimoji="1" lang="ja-JP" altLang="en-US" sz="1600"/>
              <a:t>定規に固定していた</a:t>
            </a:r>
          </a:p>
        </p:txBody>
      </p:sp>
    </p:spTree>
    <p:extLst>
      <p:ext uri="{BB962C8B-B14F-4D97-AF65-F5344CB8AC3E}">
        <p14:creationId xmlns:p14="http://schemas.microsoft.com/office/powerpoint/2010/main" val="528807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2"/>
              </a:rPr>
              <a:t>MR13</a:t>
            </a:r>
            <a:r>
              <a:rPr lang="ja-JP" altLang="en-US" sz="1200" b="1">
                <a:hlinkClick r:id="rId2"/>
              </a:rPr>
              <a:t>シリーズ </a:t>
            </a:r>
            <a:r>
              <a:rPr lang="en-US" altLang="ja-JP" sz="1200" b="1">
                <a:hlinkClick r:id="rId2"/>
              </a:rPr>
              <a:t>- </a:t>
            </a:r>
            <a:r>
              <a:rPr lang="ja-JP" altLang="en-US" sz="1200" b="1">
                <a:hlinkClick r:id="rId2"/>
              </a:rPr>
              <a:t>（ディジタル調節計｜ディジタル調節計）：工業用温度、温度制御機器｜株式会社シマデン</a:t>
            </a:r>
            <a:endParaRPr kumimoji="1" lang="ja-JP" altLang="en-US" sz="1200" b="1"/>
          </a:p>
        </p:txBody>
      </p:sp>
      <p:sp>
        <p:nvSpPr>
          <p:cNvPr id="2" name="テキスト ボックス 1">
            <a:extLst>
              <a:ext uri="{FF2B5EF4-FFF2-40B4-BE49-F238E27FC236}">
                <a16:creationId xmlns:a16="http://schemas.microsoft.com/office/drawing/2014/main" id="{5764A0AD-2887-4A5E-94E4-8A93E8177BA6}"/>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50000"/>
                  </a:schemeClr>
                </a:solidFill>
              </a:rPr>
              <a:t>型番</a:t>
            </a:r>
            <a:r>
              <a:rPr lang="en-US" altLang="ja-JP" b="1">
                <a:solidFill>
                  <a:schemeClr val="bg1">
                    <a:lumMod val="50000"/>
                  </a:schemeClr>
                </a:solidFill>
              </a:rPr>
              <a:t>:</a:t>
            </a:r>
            <a:r>
              <a:rPr lang="ja-JP" altLang="en-US" b="1">
                <a:solidFill>
                  <a:schemeClr val="bg1">
                    <a:lumMod val="50000"/>
                  </a:schemeClr>
                </a:solidFill>
              </a:rPr>
              <a:t> </a:t>
            </a:r>
            <a:r>
              <a:rPr lang="en-US" altLang="ja-JP" b="1">
                <a:solidFill>
                  <a:schemeClr val="bg1">
                    <a:lumMod val="50000"/>
                  </a:schemeClr>
                </a:solidFill>
              </a:rPr>
              <a:t>MR13 (SHIMADEN)</a:t>
            </a:r>
            <a:endParaRPr lang="ja-JP" altLang="en-US" b="1">
              <a:solidFill>
                <a:schemeClr val="bg1">
                  <a:lumMod val="50000"/>
                </a:schemeClr>
              </a:solidFill>
            </a:endParaRPr>
          </a:p>
        </p:txBody>
      </p:sp>
      <p:pic>
        <p:nvPicPr>
          <p:cNvPr id="5" name="図 4">
            <a:extLst>
              <a:ext uri="{FF2B5EF4-FFF2-40B4-BE49-F238E27FC236}">
                <a16:creationId xmlns:a16="http://schemas.microsoft.com/office/drawing/2014/main" id="{5F484652-7BAF-496D-9EA4-36F5414CE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43" y="1516057"/>
            <a:ext cx="5121039" cy="3840779"/>
          </a:xfrm>
          <a:prstGeom prst="rect">
            <a:avLst/>
          </a:prstGeom>
        </p:spPr>
      </p:pic>
      <p:pic>
        <p:nvPicPr>
          <p:cNvPr id="7" name="図 6">
            <a:extLst>
              <a:ext uri="{FF2B5EF4-FFF2-40B4-BE49-F238E27FC236}">
                <a16:creationId xmlns:a16="http://schemas.microsoft.com/office/drawing/2014/main" id="{6A2BB6CA-8FFB-4020-A77D-A4A89DDB9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20" y="1516057"/>
            <a:ext cx="5121039" cy="3840779"/>
          </a:xfrm>
          <a:prstGeom prst="rect">
            <a:avLst/>
          </a:prstGeom>
        </p:spPr>
      </p:pic>
      <p:sp>
        <p:nvSpPr>
          <p:cNvPr id="8" name="テキスト ボックス 7">
            <a:extLst>
              <a:ext uri="{FF2B5EF4-FFF2-40B4-BE49-F238E27FC236}">
                <a16:creationId xmlns:a16="http://schemas.microsoft.com/office/drawing/2014/main" id="{B5011C4F-14B0-46EA-96F0-A86998B975EA}"/>
              </a:ext>
            </a:extLst>
          </p:cNvPr>
          <p:cNvSpPr txBox="1"/>
          <p:nvPr/>
        </p:nvSpPr>
        <p:spPr>
          <a:xfrm>
            <a:off x="340241" y="5341943"/>
            <a:ext cx="914400" cy="369332"/>
          </a:xfrm>
          <a:prstGeom prst="rect">
            <a:avLst/>
          </a:prstGeom>
          <a:noFill/>
        </p:spPr>
        <p:txBody>
          <a:bodyPr wrap="square" rtlCol="0">
            <a:spAutoFit/>
          </a:bodyPr>
          <a:lstStyle/>
          <a:p>
            <a:r>
              <a:rPr kumimoji="1" lang="ja-JP" altLang="en-US"/>
              <a:t>側面</a:t>
            </a:r>
          </a:p>
        </p:txBody>
      </p:sp>
      <p:sp>
        <p:nvSpPr>
          <p:cNvPr id="9" name="テキスト ボックス 8">
            <a:extLst>
              <a:ext uri="{FF2B5EF4-FFF2-40B4-BE49-F238E27FC236}">
                <a16:creationId xmlns:a16="http://schemas.microsoft.com/office/drawing/2014/main" id="{E2153AD1-7917-4EA7-BF78-B1B907FD06AF}"/>
              </a:ext>
            </a:extLst>
          </p:cNvPr>
          <p:cNvSpPr txBox="1"/>
          <p:nvPr/>
        </p:nvSpPr>
        <p:spPr>
          <a:xfrm>
            <a:off x="6730720" y="5356836"/>
            <a:ext cx="914400" cy="369332"/>
          </a:xfrm>
          <a:prstGeom prst="rect">
            <a:avLst/>
          </a:prstGeom>
          <a:noFill/>
        </p:spPr>
        <p:txBody>
          <a:bodyPr wrap="square" rtlCol="0">
            <a:spAutoFit/>
          </a:bodyPr>
          <a:lstStyle/>
          <a:p>
            <a:r>
              <a:rPr kumimoji="1" lang="ja-JP" altLang="en-US"/>
              <a:t>裏面</a:t>
            </a:r>
          </a:p>
        </p:txBody>
      </p:sp>
    </p:spTree>
    <p:extLst>
      <p:ext uri="{BB962C8B-B14F-4D97-AF65-F5344CB8AC3E}">
        <p14:creationId xmlns:p14="http://schemas.microsoft.com/office/powerpoint/2010/main" val="2254915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160125" cy="646331"/>
          </a:xfrm>
          <a:prstGeom prst="rect">
            <a:avLst/>
          </a:prstGeom>
          <a:noFill/>
        </p:spPr>
        <p:txBody>
          <a:bodyPr wrap="square" rtlCol="0" anchor="ctr">
            <a:spAutoFit/>
          </a:bodyPr>
          <a:lstStyle/>
          <a:p>
            <a:r>
              <a:rPr kumimoji="1" lang="ja-JP" altLang="en-US" sz="3600" b="1"/>
              <a:t>温度計</a:t>
            </a:r>
          </a:p>
        </p:txBody>
      </p:sp>
      <p:sp>
        <p:nvSpPr>
          <p:cNvPr id="2" name="テキスト ボックス 1">
            <a:extLst>
              <a:ext uri="{FF2B5EF4-FFF2-40B4-BE49-F238E27FC236}">
                <a16:creationId xmlns:a16="http://schemas.microsoft.com/office/drawing/2014/main" id="{5764A0AD-2887-4A5E-94E4-8A93E8177BA6}"/>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65000"/>
                  </a:schemeClr>
                </a:solidFill>
              </a:rPr>
              <a:t>型番</a:t>
            </a:r>
            <a:r>
              <a:rPr lang="en-US" altLang="ja-JP" b="1">
                <a:solidFill>
                  <a:schemeClr val="bg1">
                    <a:lumMod val="65000"/>
                  </a:schemeClr>
                </a:solidFill>
              </a:rPr>
              <a:t>:</a:t>
            </a:r>
            <a:r>
              <a:rPr lang="ja-JP" altLang="en-US" b="1">
                <a:solidFill>
                  <a:schemeClr val="bg1">
                    <a:lumMod val="65000"/>
                  </a:schemeClr>
                </a:solidFill>
              </a:rPr>
              <a:t> </a:t>
            </a:r>
            <a:r>
              <a:rPr lang="en-US" altLang="ja-JP" b="1">
                <a:solidFill>
                  <a:schemeClr val="bg1">
                    <a:lumMod val="65000"/>
                  </a:schemeClr>
                </a:solidFill>
              </a:rPr>
              <a:t>MR13 (SHIMADEN)</a:t>
            </a:r>
            <a:endParaRPr kumimoji="1" lang="ja-JP" altLang="en-US" b="1">
              <a:solidFill>
                <a:schemeClr val="bg1">
                  <a:lumMod val="65000"/>
                </a:schemeClr>
              </a:solidFill>
            </a:endParaRPr>
          </a:p>
        </p:txBody>
      </p:sp>
      <p:pic>
        <p:nvPicPr>
          <p:cNvPr id="7" name="図 6">
            <a:extLst>
              <a:ext uri="{FF2B5EF4-FFF2-40B4-BE49-F238E27FC236}">
                <a16:creationId xmlns:a16="http://schemas.microsoft.com/office/drawing/2014/main" id="{6A2BB6CA-8FFB-4020-A77D-A4A89DDB97EE}"/>
              </a:ext>
            </a:extLst>
          </p:cNvPr>
          <p:cNvPicPr>
            <a:picLocks noChangeAspect="1"/>
          </p:cNvPicPr>
          <p:nvPr/>
        </p:nvPicPr>
        <p:blipFill rotWithShape="1">
          <a:blip r:embed="rId2">
            <a:extLst>
              <a:ext uri="{28A0092B-C50C-407E-A947-70E740481C1C}">
                <a14:useLocalDpi xmlns:a14="http://schemas.microsoft.com/office/drawing/2010/main" val="0"/>
              </a:ext>
            </a:extLst>
          </a:blip>
          <a:srcRect l="24326" t="12946" b="25321"/>
          <a:stretch/>
        </p:blipFill>
        <p:spPr>
          <a:xfrm>
            <a:off x="3503213" y="1516057"/>
            <a:ext cx="8529299" cy="5218542"/>
          </a:xfrm>
          <a:prstGeom prst="rect">
            <a:avLst/>
          </a:prstGeom>
        </p:spPr>
      </p:pic>
      <p:sp>
        <p:nvSpPr>
          <p:cNvPr id="4" name="左中かっこ 3">
            <a:extLst>
              <a:ext uri="{FF2B5EF4-FFF2-40B4-BE49-F238E27FC236}">
                <a16:creationId xmlns:a16="http://schemas.microsoft.com/office/drawing/2014/main" id="{F8EE940D-6339-4930-A555-E8CA955C197D}"/>
              </a:ext>
            </a:extLst>
          </p:cNvPr>
          <p:cNvSpPr/>
          <p:nvPr/>
        </p:nvSpPr>
        <p:spPr>
          <a:xfrm>
            <a:off x="5209954" y="3303452"/>
            <a:ext cx="350873" cy="897428"/>
          </a:xfrm>
          <a:prstGeom prst="leftBrace">
            <a:avLst>
              <a:gd name="adj1" fmla="val 1316"/>
              <a:gd name="adj2" fmla="val 47872"/>
            </a:avLst>
          </a:prstGeom>
          <a:ln w="63500">
            <a:solidFill>
              <a:srgbClr val="00F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中かっこ 9">
            <a:extLst>
              <a:ext uri="{FF2B5EF4-FFF2-40B4-BE49-F238E27FC236}">
                <a16:creationId xmlns:a16="http://schemas.microsoft.com/office/drawing/2014/main" id="{A084E696-1662-49CF-9E94-5E5307770787}"/>
              </a:ext>
            </a:extLst>
          </p:cNvPr>
          <p:cNvSpPr/>
          <p:nvPr/>
        </p:nvSpPr>
        <p:spPr>
          <a:xfrm>
            <a:off x="5209953" y="4327721"/>
            <a:ext cx="350873" cy="897428"/>
          </a:xfrm>
          <a:prstGeom prst="leftBrace">
            <a:avLst>
              <a:gd name="adj1" fmla="val 1316"/>
              <a:gd name="adj2" fmla="val 47872"/>
            </a:avLst>
          </a:prstGeom>
          <a:ln w="635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中かっこ 10">
            <a:extLst>
              <a:ext uri="{FF2B5EF4-FFF2-40B4-BE49-F238E27FC236}">
                <a16:creationId xmlns:a16="http://schemas.microsoft.com/office/drawing/2014/main" id="{6C832B86-1F0E-49F8-AE0D-E67569E04210}"/>
              </a:ext>
            </a:extLst>
          </p:cNvPr>
          <p:cNvSpPr/>
          <p:nvPr/>
        </p:nvSpPr>
        <p:spPr>
          <a:xfrm>
            <a:off x="5209952" y="5351990"/>
            <a:ext cx="350873" cy="897428"/>
          </a:xfrm>
          <a:prstGeom prst="leftBrace">
            <a:avLst>
              <a:gd name="adj1" fmla="val 1316"/>
              <a:gd name="adj2" fmla="val 47872"/>
            </a:avLst>
          </a:prstGeom>
          <a:ln w="635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CE770D7-BAA6-4018-BE43-592E325938AC}"/>
              </a:ext>
            </a:extLst>
          </p:cNvPr>
          <p:cNvSpPr txBox="1"/>
          <p:nvPr/>
        </p:nvSpPr>
        <p:spPr>
          <a:xfrm>
            <a:off x="159488" y="2162388"/>
            <a:ext cx="3428785" cy="1077218"/>
          </a:xfrm>
          <a:prstGeom prst="rect">
            <a:avLst/>
          </a:prstGeom>
          <a:noFill/>
        </p:spPr>
        <p:txBody>
          <a:bodyPr wrap="square" rtlCol="0">
            <a:spAutoFit/>
          </a:bodyPr>
          <a:lstStyle/>
          <a:p>
            <a:r>
              <a:rPr lang="ja-JP" altLang="en-US" sz="1600"/>
              <a:t>導線</a:t>
            </a:r>
            <a:r>
              <a:rPr lang="en-US" altLang="ja-JP" sz="1600"/>
              <a:t>3</a:t>
            </a:r>
            <a:r>
              <a:rPr lang="ja-JP" altLang="en-US" sz="1600"/>
              <a:t>本が</a:t>
            </a:r>
            <a:r>
              <a:rPr lang="en-US" altLang="ja-JP" sz="1600"/>
              <a:t>1</a:t>
            </a:r>
            <a:r>
              <a:rPr lang="ja-JP" altLang="en-US" sz="1600"/>
              <a:t>組のチャンネルを</a:t>
            </a:r>
            <a:endParaRPr lang="en-US" altLang="ja-JP" sz="1600"/>
          </a:p>
          <a:p>
            <a:r>
              <a:rPr lang="ja-JP" altLang="en-US" sz="1600"/>
              <a:t>構成しており、</a:t>
            </a:r>
            <a:endParaRPr lang="en-US" altLang="ja-JP" sz="1600"/>
          </a:p>
          <a:p>
            <a:r>
              <a:rPr kumimoji="1" lang="ja-JP" altLang="en-US" sz="1600"/>
              <a:t>全体で</a:t>
            </a:r>
            <a:r>
              <a:rPr kumimoji="1" lang="en-US" altLang="ja-JP" sz="1600"/>
              <a:t>3</a:t>
            </a:r>
            <a:r>
              <a:rPr kumimoji="1" lang="ja-JP" altLang="en-US" sz="1600"/>
              <a:t>チャンネルまで受けられる構成になっているようだ</a:t>
            </a:r>
          </a:p>
        </p:txBody>
      </p:sp>
      <p:sp>
        <p:nvSpPr>
          <p:cNvPr id="12" name="テキスト ボックス 11">
            <a:extLst>
              <a:ext uri="{FF2B5EF4-FFF2-40B4-BE49-F238E27FC236}">
                <a16:creationId xmlns:a16="http://schemas.microsoft.com/office/drawing/2014/main" id="{D74FA93F-EE84-4213-AB59-E974E3CE2E63}"/>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3"/>
              </a:rPr>
              <a:t>MR13</a:t>
            </a:r>
            <a:r>
              <a:rPr lang="ja-JP" altLang="en-US" sz="1200" b="1">
                <a:hlinkClick r:id="rId3"/>
              </a:rPr>
              <a:t>シリーズ </a:t>
            </a:r>
            <a:r>
              <a:rPr lang="en-US" altLang="ja-JP" sz="1200" b="1">
                <a:hlinkClick r:id="rId3"/>
              </a:rPr>
              <a:t>- </a:t>
            </a:r>
            <a:r>
              <a:rPr lang="ja-JP" altLang="en-US" sz="1200" b="1">
                <a:hlinkClick r:id="rId3"/>
              </a:rPr>
              <a:t>（ディジタル調節計｜ディジタル調節計）：工業用温度、温度制御機器｜株式会社シマデン</a:t>
            </a:r>
            <a:endParaRPr kumimoji="1" lang="ja-JP" altLang="en-US" sz="1200" b="1"/>
          </a:p>
        </p:txBody>
      </p:sp>
    </p:spTree>
    <p:extLst>
      <p:ext uri="{BB962C8B-B14F-4D97-AF65-F5344CB8AC3E}">
        <p14:creationId xmlns:p14="http://schemas.microsoft.com/office/powerpoint/2010/main" val="385712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170758" cy="646331"/>
          </a:xfrm>
          <a:prstGeom prst="rect">
            <a:avLst/>
          </a:prstGeom>
          <a:noFill/>
        </p:spPr>
        <p:txBody>
          <a:bodyPr wrap="square" rtlCol="0" anchor="ctr">
            <a:spAutoFit/>
          </a:bodyPr>
          <a:lstStyle/>
          <a:p>
            <a:r>
              <a:rPr lang="ja-JP" altLang="en-US" sz="3600" b="1"/>
              <a:t>温度計</a:t>
            </a:r>
          </a:p>
        </p:txBody>
      </p:sp>
      <p:sp>
        <p:nvSpPr>
          <p:cNvPr id="4" name="テキスト ボックス 3">
            <a:extLst>
              <a:ext uri="{FF2B5EF4-FFF2-40B4-BE49-F238E27FC236}">
                <a16:creationId xmlns:a16="http://schemas.microsoft.com/office/drawing/2014/main" id="{ABDD3AA4-95AC-486B-8639-99416DED1F33}"/>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65000"/>
                  </a:schemeClr>
                </a:solidFill>
              </a:rPr>
              <a:t>型番</a:t>
            </a:r>
            <a:r>
              <a:rPr lang="en-US" altLang="ja-JP" b="1">
                <a:solidFill>
                  <a:schemeClr val="bg1">
                    <a:lumMod val="65000"/>
                  </a:schemeClr>
                </a:solidFill>
              </a:rPr>
              <a:t>:</a:t>
            </a:r>
            <a:r>
              <a:rPr lang="ja-JP" altLang="en-US" b="1">
                <a:solidFill>
                  <a:schemeClr val="bg1">
                    <a:lumMod val="65000"/>
                  </a:schemeClr>
                </a:solidFill>
              </a:rPr>
              <a:t> </a:t>
            </a:r>
            <a:r>
              <a:rPr lang="en-US" altLang="ja-JP" b="1">
                <a:solidFill>
                  <a:schemeClr val="bg1">
                    <a:lumMod val="65000"/>
                  </a:schemeClr>
                </a:solidFill>
              </a:rPr>
              <a:t>MR13 (SHIMADEN)</a:t>
            </a:r>
            <a:endParaRPr kumimoji="1" lang="ja-JP" altLang="en-US" b="1">
              <a:solidFill>
                <a:schemeClr val="bg1">
                  <a:lumMod val="65000"/>
                </a:schemeClr>
              </a:solidFill>
            </a:endParaRPr>
          </a:p>
        </p:txBody>
      </p:sp>
      <p:sp>
        <p:nvSpPr>
          <p:cNvPr id="5" name="テキスト ボックス 4">
            <a:extLst>
              <a:ext uri="{FF2B5EF4-FFF2-40B4-BE49-F238E27FC236}">
                <a16:creationId xmlns:a16="http://schemas.microsoft.com/office/drawing/2014/main" id="{1A2BD923-8B53-4ED3-BC47-04C140605D03}"/>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2"/>
              </a:rPr>
              <a:t>MR13</a:t>
            </a:r>
            <a:r>
              <a:rPr lang="ja-JP" altLang="en-US" sz="1200" b="1">
                <a:hlinkClick r:id="rId2"/>
              </a:rPr>
              <a:t>シリーズ </a:t>
            </a:r>
            <a:r>
              <a:rPr lang="en-US" altLang="ja-JP" sz="1200" b="1">
                <a:hlinkClick r:id="rId2"/>
              </a:rPr>
              <a:t>- </a:t>
            </a:r>
            <a:r>
              <a:rPr lang="ja-JP" altLang="en-US" sz="1200" b="1">
                <a:hlinkClick r:id="rId2"/>
              </a:rPr>
              <a:t>（ディジタル調節計｜ディジタル調節計）：工業用温度、温度制御機器｜株式会社シマデン</a:t>
            </a:r>
            <a:endParaRPr kumimoji="1" lang="ja-JP" altLang="en-US" sz="1200" b="1"/>
          </a:p>
        </p:txBody>
      </p:sp>
      <p:pic>
        <p:nvPicPr>
          <p:cNvPr id="2" name="図 1">
            <a:extLst>
              <a:ext uri="{FF2B5EF4-FFF2-40B4-BE49-F238E27FC236}">
                <a16:creationId xmlns:a16="http://schemas.microsoft.com/office/drawing/2014/main" id="{C8123A53-9CA3-4FEE-86AD-24039279AF6F}"/>
              </a:ext>
            </a:extLst>
          </p:cNvPr>
          <p:cNvPicPr>
            <a:picLocks noChangeAspect="1"/>
          </p:cNvPicPr>
          <p:nvPr/>
        </p:nvPicPr>
        <p:blipFill>
          <a:blip r:embed="rId3"/>
          <a:stretch>
            <a:fillRect/>
          </a:stretch>
        </p:blipFill>
        <p:spPr>
          <a:xfrm>
            <a:off x="340241" y="1913305"/>
            <a:ext cx="10671987" cy="1475420"/>
          </a:xfrm>
          <a:prstGeom prst="rect">
            <a:avLst/>
          </a:prstGeom>
        </p:spPr>
      </p:pic>
      <p:sp>
        <p:nvSpPr>
          <p:cNvPr id="6" name="テキスト ボックス 5">
            <a:extLst>
              <a:ext uri="{FF2B5EF4-FFF2-40B4-BE49-F238E27FC236}">
                <a16:creationId xmlns:a16="http://schemas.microsoft.com/office/drawing/2014/main" id="{11120637-B780-45E4-B29A-4DED7699C784}"/>
              </a:ext>
            </a:extLst>
          </p:cNvPr>
          <p:cNvSpPr txBox="1"/>
          <p:nvPr/>
        </p:nvSpPr>
        <p:spPr>
          <a:xfrm>
            <a:off x="340241" y="3469276"/>
            <a:ext cx="9262730" cy="276999"/>
          </a:xfrm>
          <a:prstGeom prst="rect">
            <a:avLst/>
          </a:prstGeom>
          <a:noFill/>
        </p:spPr>
        <p:txBody>
          <a:bodyPr wrap="square" rtlCol="0">
            <a:spAutoFit/>
          </a:bodyPr>
          <a:lstStyle/>
          <a:p>
            <a:r>
              <a:rPr kumimoji="1" lang="en-US" altLang="ja-JP" sz="1200"/>
              <a:t>MR13</a:t>
            </a:r>
            <a:r>
              <a:rPr kumimoji="1" lang="ja-JP" altLang="en-US" sz="1200"/>
              <a:t>シリーズ 製品カタログ </a:t>
            </a:r>
            <a:r>
              <a:rPr kumimoji="1" lang="en-US" altLang="ja-JP" sz="1200"/>
              <a:t>(</a:t>
            </a:r>
            <a:r>
              <a:rPr lang="en-US" altLang="ja-JP" sz="1200">
                <a:hlinkClick r:id="rId4"/>
              </a:rPr>
              <a:t>http://www.shimaden.co.jp/dcms_media/other/MR13_CJ_2001.pdf</a:t>
            </a:r>
            <a:r>
              <a:rPr lang="en-US" altLang="ja-JP" sz="1200"/>
              <a:t>) </a:t>
            </a:r>
            <a:r>
              <a:rPr lang="ja-JP" altLang="en-US" sz="1200"/>
              <a:t>より引用</a:t>
            </a:r>
            <a:endParaRPr kumimoji="1" lang="ja-JP" altLang="en-US" sz="1200"/>
          </a:p>
        </p:txBody>
      </p:sp>
      <p:sp>
        <p:nvSpPr>
          <p:cNvPr id="8" name="正方形/長方形 7">
            <a:extLst>
              <a:ext uri="{FF2B5EF4-FFF2-40B4-BE49-F238E27FC236}">
                <a16:creationId xmlns:a16="http://schemas.microsoft.com/office/drawing/2014/main" id="{F7F03D3E-E2D4-43E8-A14B-9F4947B99D04}"/>
              </a:ext>
            </a:extLst>
          </p:cNvPr>
          <p:cNvSpPr/>
          <p:nvPr/>
        </p:nvSpPr>
        <p:spPr>
          <a:xfrm>
            <a:off x="2573076" y="1759136"/>
            <a:ext cx="5465139" cy="580027"/>
          </a:xfrm>
          <a:prstGeom prst="rect">
            <a:avLst/>
          </a:prstGeom>
          <a:noFill/>
          <a:ln w="63500">
            <a:solidFill>
              <a:srgbClr val="00E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21F60CD-426F-4E69-8F2E-0FA2C139F79D}"/>
              </a:ext>
            </a:extLst>
          </p:cNvPr>
          <p:cNvSpPr/>
          <p:nvPr/>
        </p:nvSpPr>
        <p:spPr>
          <a:xfrm>
            <a:off x="2573076" y="2339163"/>
            <a:ext cx="5465139" cy="265814"/>
          </a:xfrm>
          <a:prstGeom prst="rect">
            <a:avLst/>
          </a:prstGeom>
          <a:noFill/>
          <a:ln w="635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4662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0C25556-0604-4660-BEC2-955F44FF97C6}"/>
              </a:ext>
            </a:extLst>
          </p:cNvPr>
          <p:cNvPicPr>
            <a:picLocks noChangeAspect="1"/>
          </p:cNvPicPr>
          <p:nvPr/>
        </p:nvPicPr>
        <p:blipFill>
          <a:blip r:embed="rId2"/>
          <a:stretch>
            <a:fillRect/>
          </a:stretch>
        </p:blipFill>
        <p:spPr>
          <a:xfrm>
            <a:off x="1814115" y="869726"/>
            <a:ext cx="5167659" cy="5988274"/>
          </a:xfrm>
          <a:prstGeom prst="rect">
            <a:avLst/>
          </a:prstGeom>
        </p:spPr>
      </p:pic>
      <p:sp>
        <p:nvSpPr>
          <p:cNvPr id="4" name="テキスト ボックス 3">
            <a:extLst>
              <a:ext uri="{FF2B5EF4-FFF2-40B4-BE49-F238E27FC236}">
                <a16:creationId xmlns:a16="http://schemas.microsoft.com/office/drawing/2014/main" id="{B9B9853C-3662-4E04-B212-C5CC87E72B66}"/>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3"/>
              </a:rPr>
              <a:t>MR13</a:t>
            </a:r>
            <a:r>
              <a:rPr lang="ja-JP" altLang="en-US" sz="1200" b="1">
                <a:hlinkClick r:id="rId3"/>
              </a:rPr>
              <a:t>シリーズ </a:t>
            </a:r>
            <a:r>
              <a:rPr lang="en-US" altLang="ja-JP" sz="1200" b="1">
                <a:hlinkClick r:id="rId3"/>
              </a:rPr>
              <a:t>- </a:t>
            </a:r>
            <a:r>
              <a:rPr lang="ja-JP" altLang="en-US" sz="1200" b="1">
                <a:hlinkClick r:id="rId3"/>
              </a:rPr>
              <a:t>（ディジタル調節計｜ディジタル調節計）：工業用温度、温度制御機器｜株式会社シマデン</a:t>
            </a:r>
            <a:endParaRPr kumimoji="1" lang="ja-JP" altLang="en-US" sz="1200" b="1"/>
          </a:p>
        </p:txBody>
      </p:sp>
      <p:cxnSp>
        <p:nvCxnSpPr>
          <p:cNvPr id="5" name="直線矢印コネクタ 4">
            <a:extLst>
              <a:ext uri="{FF2B5EF4-FFF2-40B4-BE49-F238E27FC236}">
                <a16:creationId xmlns:a16="http://schemas.microsoft.com/office/drawing/2014/main" id="{9419E841-A687-4805-9842-38EEE02361AF}"/>
              </a:ext>
            </a:extLst>
          </p:cNvPr>
          <p:cNvCxnSpPr>
            <a:cxnSpLocks/>
          </p:cNvCxnSpPr>
          <p:nvPr/>
        </p:nvCxnSpPr>
        <p:spPr>
          <a:xfrm>
            <a:off x="2145440" y="2844209"/>
            <a:ext cx="4836334" cy="0"/>
          </a:xfrm>
          <a:prstGeom prst="straightConnector1">
            <a:avLst/>
          </a:prstGeom>
          <a:ln w="317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1C732D4F-499D-4162-92C2-27F58C5A4DC3}"/>
              </a:ext>
            </a:extLst>
          </p:cNvPr>
          <p:cNvCxnSpPr>
            <a:cxnSpLocks/>
          </p:cNvCxnSpPr>
          <p:nvPr/>
        </p:nvCxnSpPr>
        <p:spPr>
          <a:xfrm>
            <a:off x="2145440" y="3581399"/>
            <a:ext cx="4836334" cy="0"/>
          </a:xfrm>
          <a:prstGeom prst="straightConnector1">
            <a:avLst/>
          </a:prstGeom>
          <a:ln w="31750">
            <a:solidFill>
              <a:srgbClr val="00F000"/>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1DC768F2-CAC7-43F5-9B13-019CAC0E9597}"/>
              </a:ext>
            </a:extLst>
          </p:cNvPr>
          <p:cNvPicPr>
            <a:picLocks noChangeAspect="1"/>
          </p:cNvPicPr>
          <p:nvPr/>
        </p:nvPicPr>
        <p:blipFill>
          <a:blip r:embed="rId4"/>
          <a:stretch>
            <a:fillRect/>
          </a:stretch>
        </p:blipFill>
        <p:spPr>
          <a:xfrm>
            <a:off x="6981774" y="5426432"/>
            <a:ext cx="4522615" cy="1431568"/>
          </a:xfrm>
          <a:prstGeom prst="rect">
            <a:avLst/>
          </a:prstGeom>
        </p:spPr>
      </p:pic>
      <p:sp>
        <p:nvSpPr>
          <p:cNvPr id="11" name="テキスト ボックス 10">
            <a:extLst>
              <a:ext uri="{FF2B5EF4-FFF2-40B4-BE49-F238E27FC236}">
                <a16:creationId xmlns:a16="http://schemas.microsoft.com/office/drawing/2014/main" id="{3FD50C37-A058-4B37-BD74-EAF6FDFFC246}"/>
              </a:ext>
            </a:extLst>
          </p:cNvPr>
          <p:cNvSpPr txBox="1"/>
          <p:nvPr/>
        </p:nvSpPr>
        <p:spPr>
          <a:xfrm>
            <a:off x="7532644" y="2917900"/>
            <a:ext cx="4644483" cy="646331"/>
          </a:xfrm>
          <a:prstGeom prst="rect">
            <a:avLst/>
          </a:prstGeom>
          <a:noFill/>
        </p:spPr>
        <p:txBody>
          <a:bodyPr wrap="square" rtlCol="0">
            <a:spAutoFit/>
          </a:bodyPr>
          <a:lstStyle/>
          <a:p>
            <a:r>
              <a:rPr lang="ja-JP" altLang="en-US"/>
              <a:t>霧箱での運用を考慮した温度領域では</a:t>
            </a:r>
            <a:endParaRPr lang="en-US" altLang="ja-JP"/>
          </a:p>
          <a:p>
            <a:r>
              <a:rPr kumimoji="1" lang="en-US" altLang="ja-JP"/>
              <a:t>T or U </a:t>
            </a:r>
            <a:r>
              <a:rPr kumimoji="1" lang="ja-JP" altLang="en-US"/>
              <a:t>が妥当か</a:t>
            </a:r>
            <a:r>
              <a:rPr kumimoji="1" lang="en-US" altLang="ja-JP"/>
              <a:t>???</a:t>
            </a:r>
            <a:endParaRPr kumimoji="1" lang="ja-JP" altLang="en-US"/>
          </a:p>
        </p:txBody>
      </p:sp>
      <p:sp>
        <p:nvSpPr>
          <p:cNvPr id="12" name="テキスト ボックス 11">
            <a:extLst>
              <a:ext uri="{FF2B5EF4-FFF2-40B4-BE49-F238E27FC236}">
                <a16:creationId xmlns:a16="http://schemas.microsoft.com/office/drawing/2014/main" id="{3E0B2E43-A26E-4D04-8620-92D8AA08FA0B}"/>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65000"/>
                  </a:schemeClr>
                </a:solidFill>
              </a:rPr>
              <a:t>型番</a:t>
            </a:r>
            <a:r>
              <a:rPr lang="en-US" altLang="ja-JP" b="1">
                <a:solidFill>
                  <a:schemeClr val="bg1">
                    <a:lumMod val="65000"/>
                  </a:schemeClr>
                </a:solidFill>
              </a:rPr>
              <a:t>:</a:t>
            </a:r>
            <a:r>
              <a:rPr lang="ja-JP" altLang="en-US" b="1">
                <a:solidFill>
                  <a:schemeClr val="bg1">
                    <a:lumMod val="65000"/>
                  </a:schemeClr>
                </a:solidFill>
              </a:rPr>
              <a:t> </a:t>
            </a:r>
            <a:r>
              <a:rPr lang="en-US" altLang="ja-JP" b="1">
                <a:solidFill>
                  <a:schemeClr val="bg1">
                    <a:lumMod val="65000"/>
                  </a:schemeClr>
                </a:solidFill>
              </a:rPr>
              <a:t>MR13 (SHIMADEN)</a:t>
            </a:r>
            <a:endParaRPr kumimoji="1" lang="ja-JP" altLang="en-US" b="1">
              <a:solidFill>
                <a:schemeClr val="bg1">
                  <a:lumMod val="65000"/>
                </a:schemeClr>
              </a:solidFill>
            </a:endParaRPr>
          </a:p>
        </p:txBody>
      </p:sp>
      <p:cxnSp>
        <p:nvCxnSpPr>
          <p:cNvPr id="9" name="直線矢印コネクタ 8">
            <a:extLst>
              <a:ext uri="{FF2B5EF4-FFF2-40B4-BE49-F238E27FC236}">
                <a16:creationId xmlns:a16="http://schemas.microsoft.com/office/drawing/2014/main" id="{248FABD3-D0F0-4655-B247-0F89EDBE899D}"/>
              </a:ext>
            </a:extLst>
          </p:cNvPr>
          <p:cNvCxnSpPr>
            <a:cxnSpLocks/>
          </p:cNvCxnSpPr>
          <p:nvPr/>
        </p:nvCxnSpPr>
        <p:spPr>
          <a:xfrm>
            <a:off x="5429250" y="3962399"/>
            <a:ext cx="1457325" cy="0"/>
          </a:xfrm>
          <a:prstGeom prst="straightConnector1">
            <a:avLst/>
          </a:prstGeom>
          <a:ln w="31750">
            <a:solidFill>
              <a:srgbClr val="FF8000"/>
            </a:solidFill>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FA82EAE-7018-4BD0-B143-44471F5F3640}"/>
              </a:ext>
            </a:extLst>
          </p:cNvPr>
          <p:cNvCxnSpPr>
            <a:cxnSpLocks/>
          </p:cNvCxnSpPr>
          <p:nvPr/>
        </p:nvCxnSpPr>
        <p:spPr>
          <a:xfrm>
            <a:off x="2676525" y="4667249"/>
            <a:ext cx="361950" cy="0"/>
          </a:xfrm>
          <a:prstGeom prst="straightConnector1">
            <a:avLst/>
          </a:prstGeom>
          <a:ln w="31750">
            <a:solidFill>
              <a:srgbClr val="FF800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425F9D0-ED3F-492C-9AE5-C52B1606E6ED}"/>
              </a:ext>
            </a:extLst>
          </p:cNvPr>
          <p:cNvCxnSpPr>
            <a:cxnSpLocks/>
          </p:cNvCxnSpPr>
          <p:nvPr/>
        </p:nvCxnSpPr>
        <p:spPr>
          <a:xfrm>
            <a:off x="5348287" y="5474056"/>
            <a:ext cx="1457325" cy="0"/>
          </a:xfrm>
          <a:prstGeom prst="straightConnector1">
            <a:avLst/>
          </a:prstGeom>
          <a:ln w="31750">
            <a:solidFill>
              <a:srgbClr val="FF8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1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299411" cy="646331"/>
          </a:xfrm>
          <a:prstGeom prst="rect">
            <a:avLst/>
          </a:prstGeom>
          <a:noFill/>
        </p:spPr>
        <p:txBody>
          <a:bodyPr wrap="square" rtlCol="0" anchor="ctr">
            <a:spAutoFit/>
          </a:bodyPr>
          <a:lstStyle/>
          <a:p>
            <a:r>
              <a:rPr lang="ja-JP" altLang="en-US" sz="3600" b="1"/>
              <a:t>内壁</a:t>
            </a:r>
            <a:endParaRPr kumimoji="1" lang="ja-JP" altLang="en-US" sz="3600" b="1"/>
          </a:p>
        </p:txBody>
      </p:sp>
      <p:sp>
        <p:nvSpPr>
          <p:cNvPr id="6" name="テキスト ボックス 5">
            <a:extLst>
              <a:ext uri="{FF2B5EF4-FFF2-40B4-BE49-F238E27FC236}">
                <a16:creationId xmlns:a16="http://schemas.microsoft.com/office/drawing/2014/main" id="{789FC6E5-186D-4922-B683-7925A2FFB4F1}"/>
              </a:ext>
            </a:extLst>
          </p:cNvPr>
          <p:cNvSpPr txBox="1"/>
          <p:nvPr/>
        </p:nvSpPr>
        <p:spPr>
          <a:xfrm>
            <a:off x="264098" y="869726"/>
            <a:ext cx="2751151" cy="461665"/>
          </a:xfrm>
          <a:prstGeom prst="rect">
            <a:avLst/>
          </a:prstGeom>
          <a:noFill/>
        </p:spPr>
        <p:txBody>
          <a:bodyPr wrap="square" rtlCol="0">
            <a:spAutoFit/>
          </a:bodyPr>
          <a:lstStyle/>
          <a:p>
            <a:r>
              <a:rPr lang="en-US" altLang="ja-JP" sz="2400" b="1">
                <a:solidFill>
                  <a:schemeClr val="bg1">
                    <a:lumMod val="50000"/>
                  </a:schemeClr>
                </a:solidFill>
                <a:latin typeface="+mj-lt"/>
              </a:rPr>
              <a:t>(</a:t>
            </a:r>
            <a:r>
              <a:rPr lang="ja-JP" altLang="en-US" sz="2400" b="1">
                <a:solidFill>
                  <a:schemeClr val="bg1">
                    <a:lumMod val="50000"/>
                  </a:schemeClr>
                </a:solidFill>
                <a:latin typeface="+mj-lt"/>
              </a:rPr>
              <a:t>恐らく</a:t>
            </a:r>
            <a:r>
              <a:rPr lang="en-US" altLang="ja-JP" sz="2400" b="1">
                <a:solidFill>
                  <a:schemeClr val="bg1">
                    <a:lumMod val="50000"/>
                  </a:schemeClr>
                </a:solidFill>
                <a:latin typeface="+mj-lt"/>
              </a:rPr>
              <a:t>)</a:t>
            </a:r>
            <a:r>
              <a:rPr lang="en-US" altLang="ja-JP" sz="2400" b="1">
                <a:solidFill>
                  <a:schemeClr val="bg1">
                    <a:lumMod val="50000"/>
                  </a:schemeClr>
                </a:solidFill>
                <a:latin typeface="Arial" panose="020B0604020202020204" pitchFamily="34" charset="0"/>
              </a:rPr>
              <a:t>3</a:t>
            </a:r>
            <a:r>
              <a:rPr lang="ja-JP" altLang="en-US" sz="2400" b="1">
                <a:solidFill>
                  <a:schemeClr val="bg1">
                    <a:lumMod val="50000"/>
                  </a:schemeClr>
                </a:solidFill>
                <a:latin typeface="+mj-lt"/>
              </a:rPr>
              <a:t>層構造</a:t>
            </a:r>
            <a:endParaRPr kumimoji="1" lang="ja-JP" altLang="en-US" sz="2400" b="1">
              <a:solidFill>
                <a:schemeClr val="bg1">
                  <a:lumMod val="50000"/>
                </a:schemeClr>
              </a:solidFill>
              <a:latin typeface="+mj-lt"/>
            </a:endParaRPr>
          </a:p>
        </p:txBody>
      </p:sp>
      <p:sp>
        <p:nvSpPr>
          <p:cNvPr id="7" name="正方形/長方形 6">
            <a:extLst>
              <a:ext uri="{FF2B5EF4-FFF2-40B4-BE49-F238E27FC236}">
                <a16:creationId xmlns:a16="http://schemas.microsoft.com/office/drawing/2014/main" id="{A4238545-2D2E-4CB9-BB16-B01A566360E9}"/>
              </a:ext>
            </a:extLst>
          </p:cNvPr>
          <p:cNvSpPr/>
          <p:nvPr/>
        </p:nvSpPr>
        <p:spPr>
          <a:xfrm>
            <a:off x="1725433" y="1661657"/>
            <a:ext cx="5661329" cy="632129"/>
          </a:xfrm>
          <a:prstGeom prst="rect">
            <a:avLst/>
          </a:prstGeom>
          <a:solidFill>
            <a:schemeClr val="bg1">
              <a:lumMod val="65000"/>
            </a:schemeClr>
          </a:solidFill>
          <a:ln>
            <a:solidFill>
              <a:schemeClr val="bg1">
                <a:lumMod val="50000"/>
              </a:schemeClr>
            </a:solidFill>
          </a:ln>
          <a:scene3d>
            <a:camera prst="obliqueTopLeft"/>
            <a:lightRig rig="threePt" dir="t"/>
          </a:scene3d>
          <a:sp3d extrusionH="381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1D13A5D-E555-4DE8-9055-A3038DBC5F84}"/>
              </a:ext>
            </a:extLst>
          </p:cNvPr>
          <p:cNvSpPr/>
          <p:nvPr/>
        </p:nvSpPr>
        <p:spPr>
          <a:xfrm>
            <a:off x="1725433" y="3808956"/>
            <a:ext cx="5661329" cy="632129"/>
          </a:xfrm>
          <a:prstGeom prst="rect">
            <a:avLst/>
          </a:prstGeom>
          <a:solidFill>
            <a:schemeClr val="bg1">
              <a:lumMod val="65000"/>
            </a:schemeClr>
          </a:solidFill>
          <a:ln>
            <a:solidFill>
              <a:schemeClr val="bg1">
                <a:lumMod val="50000"/>
              </a:schemeClr>
            </a:solidFill>
          </a:ln>
          <a:scene3d>
            <a:camera prst="obliqueTopLeft"/>
            <a:lightRig rig="threePt" dir="t"/>
          </a:scene3d>
          <a:sp3d extrusionH="381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A2DFF7F-5850-4F4C-BD31-30C242872E44}"/>
              </a:ext>
            </a:extLst>
          </p:cNvPr>
          <p:cNvSpPr/>
          <p:nvPr/>
        </p:nvSpPr>
        <p:spPr>
          <a:xfrm>
            <a:off x="1725432" y="2624052"/>
            <a:ext cx="5661329" cy="632129"/>
          </a:xfrm>
          <a:prstGeom prst="rect">
            <a:avLst/>
          </a:prstGeom>
          <a:solidFill>
            <a:schemeClr val="bg1">
              <a:lumMod val="65000"/>
            </a:schemeClr>
          </a:solidFill>
          <a:ln>
            <a:solidFill>
              <a:schemeClr val="bg1">
                <a:lumMod val="50000"/>
              </a:schemeClr>
            </a:solidFill>
          </a:ln>
          <a:scene3d>
            <a:camera prst="obliqueTopLeft"/>
            <a:lightRig rig="threePt" dir="t"/>
          </a:scene3d>
          <a:sp3d extrusionH="381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50554F59-2DE3-471E-9089-75FBBFE84F59}"/>
              </a:ext>
            </a:extLst>
          </p:cNvPr>
          <p:cNvSpPr/>
          <p:nvPr/>
        </p:nvSpPr>
        <p:spPr>
          <a:xfrm>
            <a:off x="2957885" y="1331391"/>
            <a:ext cx="8142136" cy="4202265"/>
          </a:xfrm>
          <a:prstGeom prst="rect">
            <a:avLst/>
          </a:prstGeom>
          <a:solidFill>
            <a:srgbClr val="00E0FF"/>
          </a:solidFill>
          <a:ln>
            <a:solidFill>
              <a:srgbClr val="0020A0"/>
            </a:solidFill>
          </a:ln>
          <a:scene3d>
            <a:camera prst="obliqueTopLeft"/>
            <a:lightRig rig="threePt" dir="t"/>
          </a:scene3d>
          <a:sp3d extrusionH="127000" contourW="6350" prstMaterial="softEdge">
            <a:bevelT/>
            <a:bevelB/>
            <a:contourClr>
              <a:srgbClr val="00E0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908ACE2-D6BB-4F00-A35F-984413A46419}"/>
              </a:ext>
            </a:extLst>
          </p:cNvPr>
          <p:cNvSpPr txBox="1"/>
          <p:nvPr/>
        </p:nvSpPr>
        <p:spPr>
          <a:xfrm>
            <a:off x="2957884" y="1331391"/>
            <a:ext cx="8142135" cy="461665"/>
          </a:xfrm>
          <a:prstGeom prst="rect">
            <a:avLst/>
          </a:prstGeom>
          <a:noFill/>
        </p:spPr>
        <p:txBody>
          <a:bodyPr wrap="square" rtlCol="0">
            <a:spAutoFit/>
          </a:bodyPr>
          <a:lstStyle/>
          <a:p>
            <a:r>
              <a:rPr kumimoji="1" lang="ja-JP" altLang="en-US" sz="2400" b="1">
                <a:solidFill>
                  <a:srgbClr val="000020"/>
                </a:solidFill>
                <a:ea typeface="游ゴシック" panose="020B0400000000000000" pitchFamily="50" charset="-128"/>
              </a:rPr>
              <a:t>スタイルフォーム </a:t>
            </a:r>
            <a:r>
              <a:rPr kumimoji="1" lang="en-US" altLang="ja-JP" sz="2400" b="1">
                <a:solidFill>
                  <a:srgbClr val="000020"/>
                </a:solidFill>
                <a:ea typeface="游ゴシック" panose="020B0400000000000000" pitchFamily="50" charset="-128"/>
              </a:rPr>
              <a:t>(</a:t>
            </a:r>
            <a:r>
              <a:rPr kumimoji="1" lang="ja-JP" altLang="en-US" sz="2400" b="1">
                <a:solidFill>
                  <a:srgbClr val="000020"/>
                </a:solidFill>
                <a:ea typeface="游ゴシック" panose="020B0400000000000000" pitchFamily="50" charset="-128"/>
              </a:rPr>
              <a:t>厚さ </a:t>
            </a:r>
            <a:r>
              <a:rPr kumimoji="1" lang="en-US" altLang="ja-JP" sz="2400" b="1">
                <a:solidFill>
                  <a:srgbClr val="000020"/>
                </a:solidFill>
                <a:ea typeface="游ゴシック" panose="020B0400000000000000" pitchFamily="50" charset="-128"/>
              </a:rPr>
              <a:t>~20-30 mm)</a:t>
            </a:r>
            <a:endParaRPr kumimoji="1" lang="ja-JP" altLang="en-US" sz="2400" b="1">
              <a:solidFill>
                <a:srgbClr val="000020"/>
              </a:solidFill>
              <a:ea typeface="游ゴシック" panose="020B0400000000000000" pitchFamily="50" charset="-128"/>
            </a:endParaRPr>
          </a:p>
        </p:txBody>
      </p:sp>
      <p:sp>
        <p:nvSpPr>
          <p:cNvPr id="11" name="正方形/長方形 10">
            <a:extLst>
              <a:ext uri="{FF2B5EF4-FFF2-40B4-BE49-F238E27FC236}">
                <a16:creationId xmlns:a16="http://schemas.microsoft.com/office/drawing/2014/main" id="{79B2A479-D527-457C-AEB4-55A81A30E03A}"/>
              </a:ext>
            </a:extLst>
          </p:cNvPr>
          <p:cNvSpPr/>
          <p:nvPr/>
        </p:nvSpPr>
        <p:spPr>
          <a:xfrm>
            <a:off x="3840480" y="2254721"/>
            <a:ext cx="7863840" cy="37406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A72ACE1-EFB9-4E4E-B8F2-4FA40FBA796B}"/>
              </a:ext>
            </a:extLst>
          </p:cNvPr>
          <p:cNvSpPr txBox="1"/>
          <p:nvPr/>
        </p:nvSpPr>
        <p:spPr>
          <a:xfrm>
            <a:off x="3840481" y="2254721"/>
            <a:ext cx="1097280" cy="461665"/>
          </a:xfrm>
          <a:prstGeom prst="rect">
            <a:avLst/>
          </a:prstGeom>
          <a:noFill/>
        </p:spPr>
        <p:txBody>
          <a:bodyPr wrap="square" rtlCol="0">
            <a:spAutoFit/>
          </a:bodyPr>
          <a:lstStyle/>
          <a:p>
            <a:pPr algn="ctr"/>
            <a:r>
              <a:rPr kumimoji="1" lang="ja-JP" altLang="en-US" sz="2400" b="1">
                <a:solidFill>
                  <a:schemeClr val="bg1"/>
                </a:solidFill>
                <a:ea typeface="游ゴシック" panose="020B0400000000000000" pitchFamily="50" charset="-128"/>
              </a:rPr>
              <a:t>黒紙</a:t>
            </a:r>
          </a:p>
        </p:txBody>
      </p:sp>
      <p:cxnSp>
        <p:nvCxnSpPr>
          <p:cNvPr id="13" name="直線矢印コネクタ 12">
            <a:extLst>
              <a:ext uri="{FF2B5EF4-FFF2-40B4-BE49-F238E27FC236}">
                <a16:creationId xmlns:a16="http://schemas.microsoft.com/office/drawing/2014/main" id="{F52A41A7-24ED-47C1-A652-A7E7C8C9FA4B}"/>
              </a:ext>
            </a:extLst>
          </p:cNvPr>
          <p:cNvCxnSpPr/>
          <p:nvPr/>
        </p:nvCxnSpPr>
        <p:spPr>
          <a:xfrm>
            <a:off x="1192695" y="1660186"/>
            <a:ext cx="0" cy="633600"/>
          </a:xfrm>
          <a:prstGeom prst="straightConnector1">
            <a:avLst/>
          </a:prstGeom>
          <a:ln w="31750">
            <a:solidFill>
              <a:srgbClr val="0020A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9F38EA1-401F-40FD-82BC-765D3D3240D0}"/>
              </a:ext>
            </a:extLst>
          </p:cNvPr>
          <p:cNvCxnSpPr/>
          <p:nvPr/>
        </p:nvCxnSpPr>
        <p:spPr>
          <a:xfrm>
            <a:off x="811033" y="1668137"/>
            <a:ext cx="914400" cy="0"/>
          </a:xfrm>
          <a:prstGeom prst="straightConnector1">
            <a:avLst/>
          </a:prstGeom>
          <a:ln w="12700">
            <a:solidFill>
              <a:srgbClr val="0020A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F46C5E7-30DD-4FF8-B59A-374111FE9EBB}"/>
              </a:ext>
            </a:extLst>
          </p:cNvPr>
          <p:cNvCxnSpPr/>
          <p:nvPr/>
        </p:nvCxnSpPr>
        <p:spPr>
          <a:xfrm>
            <a:off x="811033" y="2301426"/>
            <a:ext cx="914400" cy="0"/>
          </a:xfrm>
          <a:prstGeom prst="straightConnector1">
            <a:avLst/>
          </a:prstGeom>
          <a:ln w="12700">
            <a:solidFill>
              <a:srgbClr val="0020A0"/>
            </a:solidFill>
            <a:prstDash val="lgDash"/>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01A7C7B-7137-4770-B218-2FB94C388A98}"/>
              </a:ext>
            </a:extLst>
          </p:cNvPr>
          <p:cNvSpPr txBox="1"/>
          <p:nvPr/>
        </p:nvSpPr>
        <p:spPr>
          <a:xfrm>
            <a:off x="67586" y="1785071"/>
            <a:ext cx="1200647" cy="369332"/>
          </a:xfrm>
          <a:prstGeom prst="rect">
            <a:avLst/>
          </a:prstGeom>
          <a:noFill/>
        </p:spPr>
        <p:txBody>
          <a:bodyPr wrap="square" rtlCol="0">
            <a:spAutoFit/>
          </a:bodyPr>
          <a:lstStyle/>
          <a:p>
            <a:r>
              <a:rPr kumimoji="1" lang="en-US" altLang="ja-JP" b="1"/>
              <a:t>~15 mm</a:t>
            </a:r>
            <a:endParaRPr kumimoji="1" lang="ja-JP" altLang="en-US" b="1"/>
          </a:p>
        </p:txBody>
      </p:sp>
      <p:cxnSp>
        <p:nvCxnSpPr>
          <p:cNvPr id="17" name="直線矢印コネクタ 16">
            <a:extLst>
              <a:ext uri="{FF2B5EF4-FFF2-40B4-BE49-F238E27FC236}">
                <a16:creationId xmlns:a16="http://schemas.microsoft.com/office/drawing/2014/main" id="{D0ACACBA-0981-4CB5-AA8D-62D6C12A2658}"/>
              </a:ext>
            </a:extLst>
          </p:cNvPr>
          <p:cNvCxnSpPr/>
          <p:nvPr/>
        </p:nvCxnSpPr>
        <p:spPr>
          <a:xfrm>
            <a:off x="811033" y="2629043"/>
            <a:ext cx="914400" cy="0"/>
          </a:xfrm>
          <a:prstGeom prst="straightConnector1">
            <a:avLst/>
          </a:prstGeom>
          <a:ln w="12700">
            <a:solidFill>
              <a:srgbClr val="0020A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14590D0-5896-4593-A82A-480B30F949C9}"/>
              </a:ext>
            </a:extLst>
          </p:cNvPr>
          <p:cNvCxnSpPr>
            <a:cxnSpLocks/>
          </p:cNvCxnSpPr>
          <p:nvPr/>
        </p:nvCxnSpPr>
        <p:spPr>
          <a:xfrm>
            <a:off x="1345095" y="2293786"/>
            <a:ext cx="0" cy="330266"/>
          </a:xfrm>
          <a:prstGeom prst="straightConnector1">
            <a:avLst/>
          </a:prstGeom>
          <a:ln w="31750">
            <a:solidFill>
              <a:srgbClr val="00B05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68057FB9-6292-4589-B5C9-864FAAEA8D43}"/>
              </a:ext>
            </a:extLst>
          </p:cNvPr>
          <p:cNvSpPr txBox="1"/>
          <p:nvPr/>
        </p:nvSpPr>
        <p:spPr>
          <a:xfrm>
            <a:off x="1538579" y="2273423"/>
            <a:ext cx="1359674" cy="369332"/>
          </a:xfrm>
          <a:prstGeom prst="rect">
            <a:avLst/>
          </a:prstGeom>
          <a:noFill/>
        </p:spPr>
        <p:txBody>
          <a:bodyPr wrap="square" rtlCol="0">
            <a:spAutoFit/>
          </a:bodyPr>
          <a:lstStyle/>
          <a:p>
            <a:r>
              <a:rPr kumimoji="1" lang="en-US" altLang="ja-JP" b="1"/>
              <a:t>~5-10 mm</a:t>
            </a:r>
            <a:endParaRPr kumimoji="1" lang="ja-JP" altLang="en-US" b="1"/>
          </a:p>
        </p:txBody>
      </p:sp>
      <p:sp>
        <p:nvSpPr>
          <p:cNvPr id="25" name="テキスト ボックス 24">
            <a:extLst>
              <a:ext uri="{FF2B5EF4-FFF2-40B4-BE49-F238E27FC236}">
                <a16:creationId xmlns:a16="http://schemas.microsoft.com/office/drawing/2014/main" id="{527A2D5C-0CFE-4050-ACAC-FF9356420964}"/>
              </a:ext>
            </a:extLst>
          </p:cNvPr>
          <p:cNvSpPr txBox="1"/>
          <p:nvPr/>
        </p:nvSpPr>
        <p:spPr>
          <a:xfrm>
            <a:off x="487680" y="4771351"/>
            <a:ext cx="1674495" cy="461665"/>
          </a:xfrm>
          <a:prstGeom prst="rect">
            <a:avLst/>
          </a:prstGeom>
          <a:noFill/>
        </p:spPr>
        <p:txBody>
          <a:bodyPr wrap="square" rtlCol="0">
            <a:spAutoFit/>
          </a:bodyPr>
          <a:lstStyle/>
          <a:p>
            <a:r>
              <a:rPr kumimoji="1" lang="ja-JP" altLang="en-US" sz="2400" b="1">
                <a:ea typeface="游ゴシック" panose="020B0400000000000000" pitchFamily="50" charset="-128"/>
              </a:rPr>
              <a:t>アルミ箔</a:t>
            </a:r>
          </a:p>
        </p:txBody>
      </p:sp>
    </p:spTree>
    <p:extLst>
      <p:ext uri="{BB962C8B-B14F-4D97-AF65-F5344CB8AC3E}">
        <p14:creationId xmlns:p14="http://schemas.microsoft.com/office/powerpoint/2010/main" val="325140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2F81637-DB9B-4C9C-9235-C7B826BBFB49}"/>
              </a:ext>
            </a:extLst>
          </p:cNvPr>
          <p:cNvSpPr txBox="1"/>
          <p:nvPr/>
        </p:nvSpPr>
        <p:spPr>
          <a:xfrm>
            <a:off x="264097" y="223395"/>
            <a:ext cx="6727253" cy="646331"/>
          </a:xfrm>
          <a:prstGeom prst="rect">
            <a:avLst/>
          </a:prstGeom>
          <a:noFill/>
        </p:spPr>
        <p:txBody>
          <a:bodyPr wrap="square" rtlCol="0" anchor="ctr">
            <a:spAutoFit/>
          </a:bodyPr>
          <a:lstStyle/>
          <a:p>
            <a:r>
              <a:rPr lang="ja-JP" altLang="en-US" sz="3600" b="1"/>
              <a:t>ガラス蓋 </a:t>
            </a:r>
            <a:r>
              <a:rPr lang="en-US" altLang="ja-JP" sz="3600" b="1"/>
              <a:t>(</a:t>
            </a:r>
            <a:r>
              <a:rPr lang="ja-JP" altLang="en-US" sz="3600" b="1"/>
              <a:t>電熱線ヒーター部分</a:t>
            </a:r>
            <a:r>
              <a:rPr lang="en-US" altLang="ja-JP" sz="3600" b="1"/>
              <a:t>)</a:t>
            </a:r>
            <a:endParaRPr kumimoji="1" lang="ja-JP" altLang="en-US" sz="3600" b="1"/>
          </a:p>
        </p:txBody>
      </p:sp>
      <p:pic>
        <p:nvPicPr>
          <p:cNvPr id="5" name="図 4">
            <a:extLst>
              <a:ext uri="{FF2B5EF4-FFF2-40B4-BE49-F238E27FC236}">
                <a16:creationId xmlns:a16="http://schemas.microsoft.com/office/drawing/2014/main" id="{2455017B-1114-4422-941C-8E3075634A21}"/>
              </a:ext>
            </a:extLst>
          </p:cNvPr>
          <p:cNvPicPr>
            <a:picLocks noChangeAspect="1"/>
          </p:cNvPicPr>
          <p:nvPr/>
        </p:nvPicPr>
        <p:blipFill rotWithShape="1">
          <a:blip r:embed="rId2">
            <a:extLst>
              <a:ext uri="{28A0092B-C50C-407E-A947-70E740481C1C}">
                <a14:useLocalDpi xmlns:a14="http://schemas.microsoft.com/office/drawing/2010/main" val="0"/>
              </a:ext>
            </a:extLst>
          </a:blip>
          <a:srcRect t="18333" r="16354" b="4306"/>
          <a:stretch/>
        </p:blipFill>
        <p:spPr>
          <a:xfrm>
            <a:off x="2200275" y="1159875"/>
            <a:ext cx="7648575" cy="5305425"/>
          </a:xfrm>
          <a:prstGeom prst="rect">
            <a:avLst/>
          </a:prstGeom>
        </p:spPr>
      </p:pic>
      <p:cxnSp>
        <p:nvCxnSpPr>
          <p:cNvPr id="6" name="直線矢印コネクタ 5">
            <a:extLst>
              <a:ext uri="{FF2B5EF4-FFF2-40B4-BE49-F238E27FC236}">
                <a16:creationId xmlns:a16="http://schemas.microsoft.com/office/drawing/2014/main" id="{585DF271-33D7-4A86-89DA-848836E7C3AD}"/>
              </a:ext>
            </a:extLst>
          </p:cNvPr>
          <p:cNvCxnSpPr>
            <a:cxnSpLocks/>
          </p:cNvCxnSpPr>
          <p:nvPr/>
        </p:nvCxnSpPr>
        <p:spPr>
          <a:xfrm>
            <a:off x="2871787" y="1550400"/>
            <a:ext cx="0" cy="4752975"/>
          </a:xfrm>
          <a:prstGeom prst="straightConnector1">
            <a:avLst/>
          </a:prstGeom>
          <a:ln w="63500">
            <a:solidFill>
              <a:srgbClr val="002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8BA9472F-FAEA-4477-847C-FED3BA65F3D1}"/>
              </a:ext>
            </a:extLst>
          </p:cNvPr>
          <p:cNvSpPr txBox="1"/>
          <p:nvPr/>
        </p:nvSpPr>
        <p:spPr>
          <a:xfrm>
            <a:off x="1019757" y="3520199"/>
            <a:ext cx="1852030" cy="584775"/>
          </a:xfrm>
          <a:prstGeom prst="rect">
            <a:avLst/>
          </a:prstGeom>
          <a:noFill/>
        </p:spPr>
        <p:txBody>
          <a:bodyPr wrap="square" rtlCol="0">
            <a:spAutoFit/>
          </a:bodyPr>
          <a:lstStyle/>
          <a:p>
            <a:pPr algn="ctr"/>
            <a:r>
              <a:rPr kumimoji="1" lang="en-US" altLang="ja-JP" sz="3200" b="1">
                <a:ln w="6350">
                  <a:solidFill>
                    <a:schemeClr val="bg1"/>
                  </a:solidFill>
                </a:ln>
              </a:rPr>
              <a:t>400 mm</a:t>
            </a:r>
            <a:endParaRPr kumimoji="1" lang="ja-JP" altLang="en-US" sz="3200" b="1">
              <a:ln w="6350">
                <a:solidFill>
                  <a:schemeClr val="bg1"/>
                </a:solidFill>
              </a:ln>
            </a:endParaRPr>
          </a:p>
        </p:txBody>
      </p:sp>
      <p:cxnSp>
        <p:nvCxnSpPr>
          <p:cNvPr id="11" name="直線矢印コネクタ 10">
            <a:extLst>
              <a:ext uri="{FF2B5EF4-FFF2-40B4-BE49-F238E27FC236}">
                <a16:creationId xmlns:a16="http://schemas.microsoft.com/office/drawing/2014/main" id="{C465B9E8-C9A8-4741-9B96-FF858090F360}"/>
              </a:ext>
            </a:extLst>
          </p:cNvPr>
          <p:cNvCxnSpPr>
            <a:cxnSpLocks/>
          </p:cNvCxnSpPr>
          <p:nvPr/>
        </p:nvCxnSpPr>
        <p:spPr>
          <a:xfrm>
            <a:off x="3024187" y="1398000"/>
            <a:ext cx="6243638" cy="0"/>
          </a:xfrm>
          <a:prstGeom prst="straightConnector1">
            <a:avLst/>
          </a:prstGeom>
          <a:ln w="63500">
            <a:solidFill>
              <a:srgbClr val="002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658963F-91CC-4859-B7E8-D356099146B4}"/>
              </a:ext>
            </a:extLst>
          </p:cNvPr>
          <p:cNvSpPr txBox="1"/>
          <p:nvPr/>
        </p:nvSpPr>
        <p:spPr>
          <a:xfrm>
            <a:off x="6810666" y="698357"/>
            <a:ext cx="1852030" cy="584775"/>
          </a:xfrm>
          <a:prstGeom prst="rect">
            <a:avLst/>
          </a:prstGeom>
          <a:noFill/>
        </p:spPr>
        <p:txBody>
          <a:bodyPr wrap="square" rtlCol="0">
            <a:spAutoFit/>
          </a:bodyPr>
          <a:lstStyle/>
          <a:p>
            <a:pPr algn="ctr"/>
            <a:r>
              <a:rPr lang="en-US" altLang="ja-JP" sz="3200" b="1">
                <a:ln w="6350">
                  <a:solidFill>
                    <a:schemeClr val="bg1"/>
                  </a:solidFill>
                </a:ln>
              </a:rPr>
              <a:t>53</a:t>
            </a:r>
            <a:r>
              <a:rPr kumimoji="1" lang="en-US" altLang="ja-JP" sz="3200" b="1">
                <a:ln w="6350">
                  <a:solidFill>
                    <a:schemeClr val="bg1"/>
                  </a:solidFill>
                </a:ln>
              </a:rPr>
              <a:t>0 mm</a:t>
            </a:r>
            <a:endParaRPr kumimoji="1" lang="ja-JP" altLang="en-US" sz="3200" b="1">
              <a:ln w="6350">
                <a:solidFill>
                  <a:schemeClr val="bg1"/>
                </a:solidFill>
              </a:ln>
            </a:endParaRPr>
          </a:p>
        </p:txBody>
      </p:sp>
      <p:sp>
        <p:nvSpPr>
          <p:cNvPr id="15" name="テキスト ボックス 14">
            <a:extLst>
              <a:ext uri="{FF2B5EF4-FFF2-40B4-BE49-F238E27FC236}">
                <a16:creationId xmlns:a16="http://schemas.microsoft.com/office/drawing/2014/main" id="{699FB867-54DC-463B-88C1-40A4EB7C5E7C}"/>
              </a:ext>
            </a:extLst>
          </p:cNvPr>
          <p:cNvSpPr txBox="1"/>
          <p:nvPr/>
        </p:nvSpPr>
        <p:spPr>
          <a:xfrm>
            <a:off x="2200275" y="6465298"/>
            <a:ext cx="2880728" cy="369332"/>
          </a:xfrm>
          <a:prstGeom prst="rect">
            <a:avLst/>
          </a:prstGeom>
          <a:noFill/>
        </p:spPr>
        <p:txBody>
          <a:bodyPr wrap="square" rtlCol="0">
            <a:spAutoFit/>
          </a:bodyPr>
          <a:lstStyle/>
          <a:p>
            <a:r>
              <a:rPr kumimoji="1" lang="ja-JP" altLang="en-US" b="1"/>
              <a:t>霧箱内側の面からみた図</a:t>
            </a:r>
          </a:p>
        </p:txBody>
      </p:sp>
      <p:sp>
        <p:nvSpPr>
          <p:cNvPr id="16" name="テキスト ボックス 15">
            <a:extLst>
              <a:ext uri="{FF2B5EF4-FFF2-40B4-BE49-F238E27FC236}">
                <a16:creationId xmlns:a16="http://schemas.microsoft.com/office/drawing/2014/main" id="{3DF7DE5E-F368-445A-8DD6-CF5DDF25048D}"/>
              </a:ext>
            </a:extLst>
          </p:cNvPr>
          <p:cNvSpPr txBox="1"/>
          <p:nvPr/>
        </p:nvSpPr>
        <p:spPr>
          <a:xfrm>
            <a:off x="8114141" y="1896988"/>
            <a:ext cx="1264962" cy="507831"/>
          </a:xfrm>
          <a:prstGeom prst="rect">
            <a:avLst/>
          </a:prstGeom>
          <a:noFill/>
        </p:spPr>
        <p:txBody>
          <a:bodyPr wrap="square" rtlCol="0">
            <a:spAutoFit/>
          </a:bodyPr>
          <a:lstStyle/>
          <a:p>
            <a:pPr algn="ctr"/>
            <a:r>
              <a:rPr lang="en-US" altLang="ja-JP" sz="2700" b="1">
                <a:ln w="6350">
                  <a:solidFill>
                    <a:schemeClr val="bg1"/>
                  </a:solidFill>
                </a:ln>
              </a:rPr>
              <a:t>GND</a:t>
            </a:r>
            <a:endParaRPr kumimoji="1" lang="ja-JP" altLang="en-US" sz="2700" b="1">
              <a:ln w="6350">
                <a:solidFill>
                  <a:schemeClr val="bg1"/>
                </a:solidFill>
              </a:ln>
            </a:endParaRPr>
          </a:p>
        </p:txBody>
      </p:sp>
      <p:sp>
        <p:nvSpPr>
          <p:cNvPr id="17" name="テキスト ボックス 16">
            <a:extLst>
              <a:ext uri="{FF2B5EF4-FFF2-40B4-BE49-F238E27FC236}">
                <a16:creationId xmlns:a16="http://schemas.microsoft.com/office/drawing/2014/main" id="{59171EF0-2B07-47E2-BCD8-82BC065DB3A3}"/>
              </a:ext>
            </a:extLst>
          </p:cNvPr>
          <p:cNvSpPr txBox="1"/>
          <p:nvPr/>
        </p:nvSpPr>
        <p:spPr>
          <a:xfrm>
            <a:off x="8114141" y="5418287"/>
            <a:ext cx="1264962" cy="507831"/>
          </a:xfrm>
          <a:prstGeom prst="rect">
            <a:avLst/>
          </a:prstGeom>
          <a:noFill/>
        </p:spPr>
        <p:txBody>
          <a:bodyPr wrap="square" rtlCol="0">
            <a:spAutoFit/>
          </a:bodyPr>
          <a:lstStyle/>
          <a:p>
            <a:pPr algn="ctr"/>
            <a:r>
              <a:rPr kumimoji="1" lang="en-US" altLang="ja-JP" sz="2700" b="1">
                <a:ln w="6350">
                  <a:solidFill>
                    <a:schemeClr val="bg1"/>
                  </a:solidFill>
                </a:ln>
                <a:solidFill>
                  <a:srgbClr val="FF0000"/>
                </a:solidFill>
              </a:rPr>
              <a:t>V</a:t>
            </a:r>
            <a:r>
              <a:rPr kumimoji="1" lang="en-US" altLang="ja-JP" sz="2700" b="1" baseline="-25000">
                <a:ln w="6350">
                  <a:solidFill>
                    <a:schemeClr val="bg1"/>
                  </a:solidFill>
                </a:ln>
                <a:solidFill>
                  <a:srgbClr val="FF0000"/>
                </a:solidFill>
              </a:rPr>
              <a:t>+</a:t>
            </a:r>
            <a:endParaRPr kumimoji="1" lang="ja-JP" altLang="en-US" sz="2700" b="1" baseline="-25000">
              <a:ln w="6350">
                <a:solidFill>
                  <a:schemeClr val="bg1"/>
                </a:solidFill>
              </a:ln>
              <a:solidFill>
                <a:srgbClr val="FF0000"/>
              </a:solidFill>
            </a:endParaRPr>
          </a:p>
        </p:txBody>
      </p:sp>
    </p:spTree>
    <p:extLst>
      <p:ext uri="{BB962C8B-B14F-4D97-AF65-F5344CB8AC3E}">
        <p14:creationId xmlns:p14="http://schemas.microsoft.com/office/powerpoint/2010/main" val="897281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7EA4831-F531-4842-909F-4577B357D44F}"/>
              </a:ext>
            </a:extLst>
          </p:cNvPr>
          <p:cNvSpPr txBox="1"/>
          <p:nvPr/>
        </p:nvSpPr>
        <p:spPr>
          <a:xfrm>
            <a:off x="264097" y="223395"/>
            <a:ext cx="6727253" cy="646331"/>
          </a:xfrm>
          <a:prstGeom prst="rect">
            <a:avLst/>
          </a:prstGeom>
          <a:noFill/>
        </p:spPr>
        <p:txBody>
          <a:bodyPr wrap="square" rtlCol="0" anchor="ctr">
            <a:spAutoFit/>
          </a:bodyPr>
          <a:lstStyle/>
          <a:p>
            <a:r>
              <a:rPr lang="ja-JP" altLang="en-US" sz="3600" b="1"/>
              <a:t>ガラス蓋 </a:t>
            </a:r>
            <a:r>
              <a:rPr lang="en-US" altLang="ja-JP" sz="3600" b="1"/>
              <a:t>(</a:t>
            </a:r>
            <a:r>
              <a:rPr lang="ja-JP" altLang="en-US" sz="3600" b="1"/>
              <a:t>電熱線ヒーター部分</a:t>
            </a:r>
            <a:r>
              <a:rPr lang="en-US" altLang="ja-JP" sz="3600" b="1"/>
              <a:t>)</a:t>
            </a:r>
            <a:endParaRPr kumimoji="1" lang="ja-JP" altLang="en-US" sz="3600" b="1"/>
          </a:p>
        </p:txBody>
      </p:sp>
      <p:pic>
        <p:nvPicPr>
          <p:cNvPr id="4" name="図 3">
            <a:extLst>
              <a:ext uri="{FF2B5EF4-FFF2-40B4-BE49-F238E27FC236}">
                <a16:creationId xmlns:a16="http://schemas.microsoft.com/office/drawing/2014/main" id="{7BC30617-3130-4212-84E0-3AB976B97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949" y="1090611"/>
            <a:ext cx="6915151" cy="5186364"/>
          </a:xfrm>
          <a:prstGeom prst="rect">
            <a:avLst/>
          </a:prstGeom>
        </p:spPr>
      </p:pic>
      <p:sp>
        <p:nvSpPr>
          <p:cNvPr id="6" name="矢印: 上下 5">
            <a:extLst>
              <a:ext uri="{FF2B5EF4-FFF2-40B4-BE49-F238E27FC236}">
                <a16:creationId xmlns:a16="http://schemas.microsoft.com/office/drawing/2014/main" id="{AB2DECC6-B26B-472F-8984-27B58A1AD1EE}"/>
              </a:ext>
            </a:extLst>
          </p:cNvPr>
          <p:cNvSpPr/>
          <p:nvPr/>
        </p:nvSpPr>
        <p:spPr>
          <a:xfrm>
            <a:off x="7349109" y="3267075"/>
            <a:ext cx="484632" cy="828675"/>
          </a:xfrm>
          <a:prstGeom prst="upDownArrow">
            <a:avLst/>
          </a:prstGeom>
          <a:solidFill>
            <a:srgbClr val="00E0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7CFB174-BD22-48D9-B86F-F812BB3E3979}"/>
              </a:ext>
            </a:extLst>
          </p:cNvPr>
          <p:cNvSpPr txBox="1"/>
          <p:nvPr/>
        </p:nvSpPr>
        <p:spPr>
          <a:xfrm>
            <a:off x="5966841" y="3046190"/>
            <a:ext cx="1866900" cy="584775"/>
          </a:xfrm>
          <a:prstGeom prst="rect">
            <a:avLst/>
          </a:prstGeom>
          <a:noFill/>
        </p:spPr>
        <p:txBody>
          <a:bodyPr wrap="square" rtlCol="0">
            <a:spAutoFit/>
          </a:bodyPr>
          <a:lstStyle/>
          <a:p>
            <a:r>
              <a:rPr kumimoji="1" lang="en-US" altLang="ja-JP" sz="3200" b="1">
                <a:ln w="6350">
                  <a:solidFill>
                    <a:schemeClr val="bg1"/>
                  </a:solidFill>
                </a:ln>
                <a:solidFill>
                  <a:srgbClr val="0020A0"/>
                </a:solidFill>
                <a:latin typeface="Arial" panose="020B0604020202020204" pitchFamily="34" charset="0"/>
              </a:rPr>
              <a:t>12 mm</a:t>
            </a:r>
            <a:endParaRPr kumimoji="1" lang="ja-JP" altLang="en-US" sz="3200" b="1">
              <a:ln w="6350">
                <a:solidFill>
                  <a:schemeClr val="bg1"/>
                </a:solidFill>
              </a:ln>
              <a:solidFill>
                <a:srgbClr val="0020A0"/>
              </a:solidFill>
              <a:latin typeface="Arial" panose="020B0604020202020204" pitchFamily="34" charset="0"/>
            </a:endParaRPr>
          </a:p>
        </p:txBody>
      </p:sp>
      <p:sp>
        <p:nvSpPr>
          <p:cNvPr id="10" name="矢印: 右 9">
            <a:extLst>
              <a:ext uri="{FF2B5EF4-FFF2-40B4-BE49-F238E27FC236}">
                <a16:creationId xmlns:a16="http://schemas.microsoft.com/office/drawing/2014/main" id="{1686C9B9-4ECA-4C8F-94F6-03A8D4CB58D6}"/>
              </a:ext>
            </a:extLst>
          </p:cNvPr>
          <p:cNvSpPr/>
          <p:nvPr/>
        </p:nvSpPr>
        <p:spPr>
          <a:xfrm rot="15660013">
            <a:off x="8491278" y="4358974"/>
            <a:ext cx="1230593" cy="484632"/>
          </a:xfrm>
          <a:prstGeom prst="rightArrow">
            <a:avLst>
              <a:gd name="adj1" fmla="val 50000"/>
              <a:gd name="adj2" fmla="val 80041"/>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8E172D1-8D0C-40A2-978A-6578661311F0}"/>
              </a:ext>
            </a:extLst>
          </p:cNvPr>
          <p:cNvSpPr txBox="1"/>
          <p:nvPr/>
        </p:nvSpPr>
        <p:spPr>
          <a:xfrm>
            <a:off x="8924925" y="5029200"/>
            <a:ext cx="1866900" cy="646331"/>
          </a:xfrm>
          <a:prstGeom prst="rect">
            <a:avLst/>
          </a:prstGeom>
          <a:solidFill>
            <a:schemeClr val="bg1"/>
          </a:solidFill>
          <a:ln w="12700">
            <a:solidFill>
              <a:schemeClr val="accent1">
                <a:shade val="50000"/>
              </a:schemeClr>
            </a:solidFill>
          </a:ln>
        </p:spPr>
        <p:txBody>
          <a:bodyPr wrap="square" rtlCol="0">
            <a:spAutoFit/>
          </a:bodyPr>
          <a:lstStyle/>
          <a:p>
            <a:r>
              <a:rPr lang="ja-JP" altLang="en-US"/>
              <a:t>樹脂か何かで</a:t>
            </a:r>
            <a:endParaRPr lang="en-US" altLang="ja-JP"/>
          </a:p>
          <a:p>
            <a:r>
              <a:rPr lang="ja-JP" altLang="en-US"/>
              <a:t>固められている</a:t>
            </a:r>
            <a:endParaRPr kumimoji="1" lang="ja-JP" altLang="en-US"/>
          </a:p>
        </p:txBody>
      </p:sp>
      <p:sp>
        <p:nvSpPr>
          <p:cNvPr id="12" name="正方形/長方形 11">
            <a:extLst>
              <a:ext uri="{FF2B5EF4-FFF2-40B4-BE49-F238E27FC236}">
                <a16:creationId xmlns:a16="http://schemas.microsoft.com/office/drawing/2014/main" id="{1708AC1A-7ACE-41BA-9937-14340EA500BF}"/>
              </a:ext>
            </a:extLst>
          </p:cNvPr>
          <p:cNvSpPr/>
          <p:nvPr/>
        </p:nvSpPr>
        <p:spPr>
          <a:xfrm>
            <a:off x="769427" y="1896844"/>
            <a:ext cx="2314575" cy="655856"/>
          </a:xfrm>
          <a:custGeom>
            <a:avLst/>
            <a:gdLst>
              <a:gd name="connsiteX0" fmla="*/ 0 w 3648075"/>
              <a:gd name="connsiteY0" fmla="*/ 0 h 646331"/>
              <a:gd name="connsiteX1" fmla="*/ 3648075 w 3648075"/>
              <a:gd name="connsiteY1" fmla="*/ 0 h 646331"/>
              <a:gd name="connsiteX2" fmla="*/ 3648075 w 3648075"/>
              <a:gd name="connsiteY2" fmla="*/ 646331 h 646331"/>
              <a:gd name="connsiteX3" fmla="*/ 0 w 3648075"/>
              <a:gd name="connsiteY3" fmla="*/ 646331 h 646331"/>
              <a:gd name="connsiteX4" fmla="*/ 0 w 3648075"/>
              <a:gd name="connsiteY4" fmla="*/ 0 h 646331"/>
              <a:gd name="connsiteX0" fmla="*/ 0 w 3648075"/>
              <a:gd name="connsiteY0" fmla="*/ 9525 h 655856"/>
              <a:gd name="connsiteX1" fmla="*/ 2038350 w 3648075"/>
              <a:gd name="connsiteY1" fmla="*/ 0 h 655856"/>
              <a:gd name="connsiteX2" fmla="*/ 3648075 w 3648075"/>
              <a:gd name="connsiteY2" fmla="*/ 655856 h 655856"/>
              <a:gd name="connsiteX3" fmla="*/ 0 w 3648075"/>
              <a:gd name="connsiteY3" fmla="*/ 655856 h 655856"/>
              <a:gd name="connsiteX4" fmla="*/ 0 w 3648075"/>
              <a:gd name="connsiteY4" fmla="*/ 9525 h 655856"/>
              <a:gd name="connsiteX0" fmla="*/ 0 w 2314575"/>
              <a:gd name="connsiteY0" fmla="*/ 9525 h 655856"/>
              <a:gd name="connsiteX1" fmla="*/ 2038350 w 2314575"/>
              <a:gd name="connsiteY1" fmla="*/ 0 h 655856"/>
              <a:gd name="connsiteX2" fmla="*/ 2314575 w 2314575"/>
              <a:gd name="connsiteY2" fmla="*/ 646331 h 655856"/>
              <a:gd name="connsiteX3" fmla="*/ 0 w 2314575"/>
              <a:gd name="connsiteY3" fmla="*/ 655856 h 655856"/>
              <a:gd name="connsiteX4" fmla="*/ 0 w 2314575"/>
              <a:gd name="connsiteY4" fmla="*/ 9525 h 655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5" h="655856">
                <a:moveTo>
                  <a:pt x="0" y="9525"/>
                </a:moveTo>
                <a:lnTo>
                  <a:pt x="2038350" y="0"/>
                </a:lnTo>
                <a:lnTo>
                  <a:pt x="2314575" y="646331"/>
                </a:lnTo>
                <a:lnTo>
                  <a:pt x="0" y="655856"/>
                </a:lnTo>
                <a:lnTo>
                  <a:pt x="0" y="9525"/>
                </a:lnTo>
                <a:close/>
              </a:path>
            </a:pathLst>
          </a:custGeom>
          <a:solidFill>
            <a:srgbClr val="D0FFFF">
              <a:alpha val="36000"/>
            </a:srgbClr>
          </a:solidFill>
          <a:ln>
            <a:solidFill>
              <a:srgbClr val="002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7DDF394-1194-4857-8BE0-AB7C4F1494E6}"/>
              </a:ext>
            </a:extLst>
          </p:cNvPr>
          <p:cNvSpPr/>
          <p:nvPr/>
        </p:nvSpPr>
        <p:spPr>
          <a:xfrm>
            <a:off x="769428" y="2543175"/>
            <a:ext cx="2476500" cy="451050"/>
          </a:xfrm>
          <a:custGeom>
            <a:avLst/>
            <a:gdLst>
              <a:gd name="connsiteX0" fmla="*/ 0 w 3648075"/>
              <a:gd name="connsiteY0" fmla="*/ 0 h 432000"/>
              <a:gd name="connsiteX1" fmla="*/ 3648075 w 3648075"/>
              <a:gd name="connsiteY1" fmla="*/ 0 h 432000"/>
              <a:gd name="connsiteX2" fmla="*/ 3648075 w 3648075"/>
              <a:gd name="connsiteY2" fmla="*/ 432000 h 432000"/>
              <a:gd name="connsiteX3" fmla="*/ 0 w 3648075"/>
              <a:gd name="connsiteY3" fmla="*/ 432000 h 432000"/>
              <a:gd name="connsiteX4" fmla="*/ 0 w 3648075"/>
              <a:gd name="connsiteY4" fmla="*/ 0 h 432000"/>
              <a:gd name="connsiteX0" fmla="*/ 0 w 3648075"/>
              <a:gd name="connsiteY0" fmla="*/ 9525 h 441525"/>
              <a:gd name="connsiteX1" fmla="*/ 2305050 w 3648075"/>
              <a:gd name="connsiteY1" fmla="*/ 0 h 441525"/>
              <a:gd name="connsiteX2" fmla="*/ 3648075 w 3648075"/>
              <a:gd name="connsiteY2" fmla="*/ 441525 h 441525"/>
              <a:gd name="connsiteX3" fmla="*/ 0 w 3648075"/>
              <a:gd name="connsiteY3" fmla="*/ 441525 h 441525"/>
              <a:gd name="connsiteX4" fmla="*/ 0 w 3648075"/>
              <a:gd name="connsiteY4" fmla="*/ 9525 h 441525"/>
              <a:gd name="connsiteX0" fmla="*/ 0 w 2476500"/>
              <a:gd name="connsiteY0" fmla="*/ 9525 h 451050"/>
              <a:gd name="connsiteX1" fmla="*/ 2305050 w 2476500"/>
              <a:gd name="connsiteY1" fmla="*/ 0 h 451050"/>
              <a:gd name="connsiteX2" fmla="*/ 2476500 w 2476500"/>
              <a:gd name="connsiteY2" fmla="*/ 451050 h 451050"/>
              <a:gd name="connsiteX3" fmla="*/ 0 w 2476500"/>
              <a:gd name="connsiteY3" fmla="*/ 441525 h 451050"/>
              <a:gd name="connsiteX4" fmla="*/ 0 w 2476500"/>
              <a:gd name="connsiteY4" fmla="*/ 9525 h 45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51050">
                <a:moveTo>
                  <a:pt x="0" y="9525"/>
                </a:moveTo>
                <a:lnTo>
                  <a:pt x="2305050" y="0"/>
                </a:lnTo>
                <a:lnTo>
                  <a:pt x="2476500" y="451050"/>
                </a:lnTo>
                <a:lnTo>
                  <a:pt x="0" y="441525"/>
                </a:lnTo>
                <a:lnTo>
                  <a:pt x="0" y="9525"/>
                </a:lnTo>
                <a:close/>
              </a:path>
            </a:pathLst>
          </a:custGeom>
          <a:solidFill>
            <a:srgbClr val="A0FF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CF2569E-592E-4418-AB4D-EF9CA0CBC984}"/>
              </a:ext>
            </a:extLst>
          </p:cNvPr>
          <p:cNvSpPr/>
          <p:nvPr/>
        </p:nvSpPr>
        <p:spPr>
          <a:xfrm>
            <a:off x="769427" y="2984700"/>
            <a:ext cx="3648075" cy="864000"/>
          </a:xfrm>
          <a:prstGeom prst="rect">
            <a:avLst/>
          </a:prstGeom>
          <a:solidFill>
            <a:srgbClr val="D0FFFF">
              <a:alpha val="35686"/>
            </a:srgbClr>
          </a:solidFill>
          <a:ln>
            <a:solidFill>
              <a:srgbClr val="002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184AECC-0536-44FC-A2C0-5E0185229393}"/>
              </a:ext>
            </a:extLst>
          </p:cNvPr>
          <p:cNvSpPr txBox="1"/>
          <p:nvPr/>
        </p:nvSpPr>
        <p:spPr>
          <a:xfrm>
            <a:off x="769427" y="1018715"/>
            <a:ext cx="716473" cy="369332"/>
          </a:xfrm>
          <a:prstGeom prst="rect">
            <a:avLst/>
          </a:prstGeom>
          <a:noFill/>
          <a:ln w="6350">
            <a:solidFill>
              <a:srgbClr val="0020A0"/>
            </a:solidFill>
            <a:prstDash val="sysDot"/>
          </a:ln>
        </p:spPr>
        <p:txBody>
          <a:bodyPr wrap="square" rtlCol="0">
            <a:spAutoFit/>
          </a:bodyPr>
          <a:lstStyle/>
          <a:p>
            <a:pPr algn="ctr"/>
            <a:r>
              <a:rPr kumimoji="1" lang="ja-JP" altLang="en-US" b="1">
                <a:ea typeface="游ゴシック" panose="020B0400000000000000" pitchFamily="50" charset="-128"/>
              </a:rPr>
              <a:t>側面</a:t>
            </a:r>
          </a:p>
        </p:txBody>
      </p:sp>
      <p:sp>
        <p:nvSpPr>
          <p:cNvPr id="16" name="テキスト ボックス 15">
            <a:extLst>
              <a:ext uri="{FF2B5EF4-FFF2-40B4-BE49-F238E27FC236}">
                <a16:creationId xmlns:a16="http://schemas.microsoft.com/office/drawing/2014/main" id="{8FA2A65B-DEEB-41A6-969D-D8F4CE778683}"/>
              </a:ext>
            </a:extLst>
          </p:cNvPr>
          <p:cNvSpPr txBox="1"/>
          <p:nvPr/>
        </p:nvSpPr>
        <p:spPr>
          <a:xfrm>
            <a:off x="769427" y="1516810"/>
            <a:ext cx="1960052" cy="369332"/>
          </a:xfrm>
          <a:prstGeom prst="rect">
            <a:avLst/>
          </a:prstGeom>
          <a:noFill/>
        </p:spPr>
        <p:txBody>
          <a:bodyPr wrap="square" rtlCol="0">
            <a:spAutoFit/>
          </a:bodyPr>
          <a:lstStyle/>
          <a:p>
            <a:r>
              <a:rPr lang="ja-JP" altLang="en-US" b="1">
                <a:ea typeface="游ゴシック" panose="020B0400000000000000" pitchFamily="50" charset="-128"/>
              </a:rPr>
              <a:t>霧箱内側の面</a:t>
            </a:r>
            <a:endParaRPr kumimoji="1" lang="ja-JP" altLang="en-US" b="1">
              <a:ea typeface="游ゴシック" panose="020B0400000000000000" pitchFamily="50" charset="-128"/>
            </a:endParaRPr>
          </a:p>
        </p:txBody>
      </p:sp>
      <p:sp>
        <p:nvSpPr>
          <p:cNvPr id="18" name="テキスト ボックス 17">
            <a:extLst>
              <a:ext uri="{FF2B5EF4-FFF2-40B4-BE49-F238E27FC236}">
                <a16:creationId xmlns:a16="http://schemas.microsoft.com/office/drawing/2014/main" id="{E7660017-F0B1-4482-AAFB-8B0F32B15AAD}"/>
              </a:ext>
            </a:extLst>
          </p:cNvPr>
          <p:cNvSpPr txBox="1"/>
          <p:nvPr/>
        </p:nvSpPr>
        <p:spPr>
          <a:xfrm>
            <a:off x="769427" y="3871725"/>
            <a:ext cx="1960052" cy="369332"/>
          </a:xfrm>
          <a:prstGeom prst="rect">
            <a:avLst/>
          </a:prstGeom>
          <a:noFill/>
        </p:spPr>
        <p:txBody>
          <a:bodyPr wrap="square" rtlCol="0">
            <a:spAutoFit/>
          </a:bodyPr>
          <a:lstStyle/>
          <a:p>
            <a:r>
              <a:rPr lang="ja-JP" altLang="en-US" b="1">
                <a:ea typeface="游ゴシック" panose="020B0400000000000000" pitchFamily="50" charset="-128"/>
              </a:rPr>
              <a:t>霧箱外側の面</a:t>
            </a:r>
            <a:endParaRPr kumimoji="1" lang="ja-JP" altLang="en-US" b="1">
              <a:ea typeface="游ゴシック" panose="020B0400000000000000" pitchFamily="50" charset="-128"/>
            </a:endParaRPr>
          </a:p>
        </p:txBody>
      </p:sp>
      <p:cxnSp>
        <p:nvCxnSpPr>
          <p:cNvPr id="19" name="直線矢印コネクタ 18">
            <a:extLst>
              <a:ext uri="{FF2B5EF4-FFF2-40B4-BE49-F238E27FC236}">
                <a16:creationId xmlns:a16="http://schemas.microsoft.com/office/drawing/2014/main" id="{A5EC528C-6B6B-4039-8BE4-326C342C92B5}"/>
              </a:ext>
            </a:extLst>
          </p:cNvPr>
          <p:cNvCxnSpPr>
            <a:cxnSpLocks/>
          </p:cNvCxnSpPr>
          <p:nvPr/>
        </p:nvCxnSpPr>
        <p:spPr>
          <a:xfrm flipH="1">
            <a:off x="3688243" y="1943292"/>
            <a:ext cx="899831" cy="771333"/>
          </a:xfrm>
          <a:prstGeom prst="straightConnector1">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36E077B-B7DC-4A98-A8E4-1F0718A81E79}"/>
              </a:ext>
            </a:extLst>
          </p:cNvPr>
          <p:cNvCxnSpPr>
            <a:cxnSpLocks/>
          </p:cNvCxnSpPr>
          <p:nvPr/>
        </p:nvCxnSpPr>
        <p:spPr>
          <a:xfrm flipH="1">
            <a:off x="3573349" y="2364182"/>
            <a:ext cx="516731" cy="431604"/>
          </a:xfrm>
          <a:prstGeom prst="straightConnector1">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弦 23">
            <a:extLst>
              <a:ext uri="{FF2B5EF4-FFF2-40B4-BE49-F238E27FC236}">
                <a16:creationId xmlns:a16="http://schemas.microsoft.com/office/drawing/2014/main" id="{15989E4B-E754-4450-8247-CB02A6C32F07}"/>
              </a:ext>
            </a:extLst>
          </p:cNvPr>
          <p:cNvSpPr/>
          <p:nvPr/>
        </p:nvSpPr>
        <p:spPr>
          <a:xfrm>
            <a:off x="3245928" y="2714625"/>
            <a:ext cx="453035" cy="485787"/>
          </a:xfrm>
          <a:prstGeom prst="chord">
            <a:avLst>
              <a:gd name="adj1" fmla="val 10520692"/>
              <a:gd name="adj2" fmla="val 288100"/>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22CD953A-CF7C-4FFC-8347-9504D95407A6}"/>
              </a:ext>
            </a:extLst>
          </p:cNvPr>
          <p:cNvSpPr txBox="1"/>
          <p:nvPr/>
        </p:nvSpPr>
        <p:spPr>
          <a:xfrm>
            <a:off x="409575" y="4612243"/>
            <a:ext cx="4391025" cy="83099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a:t>全体で</a:t>
            </a:r>
            <a:r>
              <a:rPr kumimoji="1" lang="en-US" altLang="ja-JP" sz="1600"/>
              <a:t>3</a:t>
            </a:r>
            <a:r>
              <a:rPr kumimoji="1" lang="ja-JP" altLang="en-US" sz="1600"/>
              <a:t>層構造</a:t>
            </a:r>
            <a:endParaRPr kumimoji="1" lang="en-US" altLang="ja-JP" sz="1600"/>
          </a:p>
          <a:p>
            <a:pPr marL="285750" indent="-285750">
              <a:buFont typeface="Wingdings" panose="05000000000000000000" pitchFamily="2" charset="2"/>
              <a:buChar char="ü"/>
            </a:pPr>
            <a:r>
              <a:rPr kumimoji="1" lang="ja-JP" altLang="en-US" sz="1600"/>
              <a:t>霧箱内側の層と中間の層のガラスを削り</a:t>
            </a:r>
            <a:endParaRPr lang="en-US" altLang="ja-JP" sz="1600"/>
          </a:p>
          <a:p>
            <a:r>
              <a:rPr kumimoji="1" lang="en-US" altLang="ja-JP" sz="1600"/>
              <a:t>     </a:t>
            </a:r>
            <a:r>
              <a:rPr kumimoji="1" lang="ja-JP" altLang="en-US" sz="1600"/>
              <a:t>電熱線を埋め込んでいると思われる</a:t>
            </a:r>
          </a:p>
        </p:txBody>
      </p:sp>
    </p:spTree>
    <p:extLst>
      <p:ext uri="{BB962C8B-B14F-4D97-AF65-F5344CB8AC3E}">
        <p14:creationId xmlns:p14="http://schemas.microsoft.com/office/powerpoint/2010/main" val="242564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B723E5D-4D85-4059-9884-C55AA836416F}"/>
              </a:ext>
            </a:extLst>
          </p:cNvPr>
          <p:cNvSpPr txBox="1"/>
          <p:nvPr/>
        </p:nvSpPr>
        <p:spPr>
          <a:xfrm>
            <a:off x="264097" y="223395"/>
            <a:ext cx="6727253" cy="646331"/>
          </a:xfrm>
          <a:prstGeom prst="rect">
            <a:avLst/>
          </a:prstGeom>
          <a:noFill/>
        </p:spPr>
        <p:txBody>
          <a:bodyPr wrap="square" rtlCol="0" anchor="ctr">
            <a:spAutoFit/>
          </a:bodyPr>
          <a:lstStyle/>
          <a:p>
            <a:r>
              <a:rPr lang="ja-JP" altLang="en-US" sz="3600" b="1"/>
              <a:t>アルファ</a:t>
            </a:r>
            <a:r>
              <a:rPr kumimoji="1" lang="ja-JP" altLang="en-US" sz="3600" b="1"/>
              <a:t>線源</a:t>
            </a:r>
          </a:p>
        </p:txBody>
      </p:sp>
      <p:sp>
        <p:nvSpPr>
          <p:cNvPr id="4" name="テキスト ボックス 3">
            <a:extLst>
              <a:ext uri="{FF2B5EF4-FFF2-40B4-BE49-F238E27FC236}">
                <a16:creationId xmlns:a16="http://schemas.microsoft.com/office/drawing/2014/main" id="{55A2B55C-ACFE-4608-8E88-A066402861D3}"/>
              </a:ext>
            </a:extLst>
          </p:cNvPr>
          <p:cNvSpPr txBox="1"/>
          <p:nvPr/>
        </p:nvSpPr>
        <p:spPr>
          <a:xfrm>
            <a:off x="1181100" y="1314450"/>
            <a:ext cx="8000999" cy="83099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2400"/>
              <a:t>ランタンのホヤ</a:t>
            </a:r>
            <a:r>
              <a:rPr kumimoji="1" lang="en-US" altLang="ja-JP" sz="2400"/>
              <a:t>×2</a:t>
            </a:r>
            <a:r>
              <a:rPr kumimoji="1" lang="ja-JP" altLang="en-US" sz="2400"/>
              <a:t>は焦げてしまっていたため処分</a:t>
            </a:r>
            <a:endParaRPr kumimoji="1" lang="en-US" altLang="ja-JP" sz="2400"/>
          </a:p>
          <a:p>
            <a:pPr marL="285750" indent="-285750">
              <a:buFont typeface="Wingdings" panose="05000000000000000000" pitchFamily="2" charset="2"/>
              <a:buChar char="ü"/>
            </a:pPr>
            <a:r>
              <a:rPr lang="ja-JP" altLang="en-US" sz="2400"/>
              <a:t>トリタン棒は金田さんが回収</a:t>
            </a:r>
            <a:endParaRPr kumimoji="1" lang="ja-JP" altLang="en-US" sz="2400"/>
          </a:p>
        </p:txBody>
      </p:sp>
    </p:spTree>
    <p:extLst>
      <p:ext uri="{BB962C8B-B14F-4D97-AF65-F5344CB8AC3E}">
        <p14:creationId xmlns:p14="http://schemas.microsoft.com/office/powerpoint/2010/main" val="424009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6C449B-7898-4059-B4B2-06E20E4BA746}"/>
              </a:ext>
            </a:extLst>
          </p:cNvPr>
          <p:cNvSpPr>
            <a:spLocks noGrp="1"/>
          </p:cNvSpPr>
          <p:nvPr>
            <p:ph type="ctrTitle"/>
          </p:nvPr>
        </p:nvSpPr>
        <p:spPr/>
        <p:txBody>
          <a:bodyPr/>
          <a:lstStyle/>
          <a:p>
            <a:r>
              <a:rPr lang="ja-JP" altLang="en-US"/>
              <a:t>温度計について</a:t>
            </a:r>
          </a:p>
        </p:txBody>
      </p:sp>
      <p:sp>
        <p:nvSpPr>
          <p:cNvPr id="3" name="字幕 2">
            <a:extLst>
              <a:ext uri="{FF2B5EF4-FFF2-40B4-BE49-F238E27FC236}">
                <a16:creationId xmlns:a16="http://schemas.microsoft.com/office/drawing/2014/main" id="{A57DE3F8-2010-436D-BAD5-A7CEBE979CB6}"/>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287431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0882C-76D5-4D5D-B0C7-60F2767E5700}"/>
              </a:ext>
            </a:extLst>
          </p:cNvPr>
          <p:cNvSpPr>
            <a:spLocks noGrp="1"/>
          </p:cNvSpPr>
          <p:nvPr>
            <p:ph type="title"/>
          </p:nvPr>
        </p:nvSpPr>
        <p:spPr/>
        <p:txBody>
          <a:bodyPr/>
          <a:lstStyle/>
          <a:p>
            <a:r>
              <a:rPr lang="ja-JP" altLang="en-US" b="1">
                <a:ea typeface="游ゴシック" panose="020B0400000000000000" pitchFamily="50" charset="-128"/>
              </a:rPr>
              <a:t>作業内容</a:t>
            </a:r>
            <a:endParaRPr kumimoji="1" lang="ja-JP" altLang="en-US" b="1">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E1B8F17D-2C4E-44D0-A256-6B393A672895}"/>
              </a:ext>
            </a:extLst>
          </p:cNvPr>
          <p:cNvSpPr>
            <a:spLocks noGrp="1"/>
          </p:cNvSpPr>
          <p:nvPr>
            <p:ph idx="1"/>
          </p:nvPr>
        </p:nvSpPr>
        <p:spPr/>
        <p:txBody>
          <a:bodyPr/>
          <a:lstStyle/>
          <a:p>
            <a:r>
              <a:rPr kumimoji="1" lang="ja-JP" altLang="en-US"/>
              <a:t>容器内の水・燃えカスの処分</a:t>
            </a:r>
            <a:endParaRPr kumimoji="1" lang="en-US" altLang="ja-JP"/>
          </a:p>
          <a:p>
            <a:r>
              <a:rPr lang="ja-JP" altLang="en-US"/>
              <a:t>内部構造の確認</a:t>
            </a:r>
            <a:r>
              <a:rPr lang="en-US" altLang="ja-JP"/>
              <a:t>(</a:t>
            </a:r>
            <a:r>
              <a:rPr lang="ja-JP" altLang="en-US"/>
              <a:t>寸法・各計器の配線等</a:t>
            </a:r>
            <a:r>
              <a:rPr lang="en-US" altLang="ja-JP"/>
              <a:t>)</a:t>
            </a:r>
            <a:endParaRPr kumimoji="1" lang="ja-JP" altLang="en-US"/>
          </a:p>
        </p:txBody>
      </p:sp>
    </p:spTree>
    <p:extLst>
      <p:ext uri="{BB962C8B-B14F-4D97-AF65-F5344CB8AC3E}">
        <p14:creationId xmlns:p14="http://schemas.microsoft.com/office/powerpoint/2010/main" val="1174470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CEC19-3B37-412C-A87A-FDADB62969F8}"/>
              </a:ext>
            </a:extLst>
          </p:cNvPr>
          <p:cNvSpPr>
            <a:spLocks noGrp="1"/>
          </p:cNvSpPr>
          <p:nvPr>
            <p:ph type="title"/>
          </p:nvPr>
        </p:nvSpPr>
        <p:spPr/>
        <p:txBody>
          <a:bodyPr>
            <a:normAutofit/>
          </a:bodyPr>
          <a:lstStyle/>
          <a:p>
            <a:r>
              <a:rPr kumimoji="1" lang="en-US" altLang="ja-JP" sz="2400">
                <a:solidFill>
                  <a:schemeClr val="bg1">
                    <a:lumMod val="65000"/>
                  </a:schemeClr>
                </a:solidFill>
              </a:rPr>
              <a:t>2020. 07. </a:t>
            </a:r>
            <a:r>
              <a:rPr lang="en-US" altLang="ja-JP" sz="2400">
                <a:solidFill>
                  <a:schemeClr val="bg1">
                    <a:lumMod val="65000"/>
                  </a:schemeClr>
                </a:solidFill>
              </a:rPr>
              <a:t>01</a:t>
            </a:r>
            <a:r>
              <a:rPr kumimoji="1" lang="en-US" altLang="ja-JP" sz="2400">
                <a:solidFill>
                  <a:schemeClr val="bg1">
                    <a:lumMod val="65000"/>
                  </a:schemeClr>
                </a:solidFill>
              </a:rPr>
              <a:t> (Wed) </a:t>
            </a:r>
            <a:r>
              <a:rPr kumimoji="1" lang="ja-JP" altLang="en-US" sz="2400">
                <a:solidFill>
                  <a:schemeClr val="bg1">
                    <a:lumMod val="65000"/>
                  </a:schemeClr>
                </a:solidFill>
              </a:rPr>
              <a:t>追記</a:t>
            </a:r>
          </a:p>
        </p:txBody>
      </p:sp>
      <p:sp>
        <p:nvSpPr>
          <p:cNvPr id="3" name="コンテンツ プレースホルダー 2">
            <a:extLst>
              <a:ext uri="{FF2B5EF4-FFF2-40B4-BE49-F238E27FC236}">
                <a16:creationId xmlns:a16="http://schemas.microsoft.com/office/drawing/2014/main" id="{3C70CA63-7D1B-460F-97F4-15C36DF2E978}"/>
              </a:ext>
            </a:extLst>
          </p:cNvPr>
          <p:cNvSpPr>
            <a:spLocks noGrp="1"/>
          </p:cNvSpPr>
          <p:nvPr>
            <p:ph idx="1"/>
          </p:nvPr>
        </p:nvSpPr>
        <p:spPr/>
        <p:txBody>
          <a:bodyPr>
            <a:normAutofit/>
          </a:bodyPr>
          <a:lstStyle/>
          <a:p>
            <a:r>
              <a:rPr kumimoji="1" lang="ja-JP" altLang="en-US" sz="1200"/>
              <a:t>測温抵抗体に関してシマデンに問い合わせた</a:t>
            </a:r>
          </a:p>
        </p:txBody>
      </p:sp>
      <p:pic>
        <p:nvPicPr>
          <p:cNvPr id="7" name="図 6">
            <a:extLst>
              <a:ext uri="{FF2B5EF4-FFF2-40B4-BE49-F238E27FC236}">
                <a16:creationId xmlns:a16="http://schemas.microsoft.com/office/drawing/2014/main" id="{408E1133-9BBF-4DA0-94CA-99ADEA3B2CE6}"/>
              </a:ext>
            </a:extLst>
          </p:cNvPr>
          <p:cNvPicPr>
            <a:picLocks noChangeAspect="1"/>
          </p:cNvPicPr>
          <p:nvPr/>
        </p:nvPicPr>
        <p:blipFill rotWithShape="1">
          <a:blip r:embed="rId2">
            <a:extLst>
              <a:ext uri="{28A0092B-C50C-407E-A947-70E740481C1C}">
                <a14:useLocalDpi xmlns:a14="http://schemas.microsoft.com/office/drawing/2010/main" val="0"/>
              </a:ext>
            </a:extLst>
          </a:blip>
          <a:srcRect l="21714" r="27375"/>
          <a:stretch/>
        </p:blipFill>
        <p:spPr>
          <a:xfrm>
            <a:off x="6540843" y="186438"/>
            <a:ext cx="5321643" cy="6075910"/>
          </a:xfrm>
          <a:prstGeom prst="rect">
            <a:avLst/>
          </a:prstGeom>
        </p:spPr>
      </p:pic>
    </p:spTree>
    <p:extLst>
      <p:ext uri="{BB962C8B-B14F-4D97-AF65-F5344CB8AC3E}">
        <p14:creationId xmlns:p14="http://schemas.microsoft.com/office/powerpoint/2010/main" val="2622183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CEC19-3B37-412C-A87A-FDADB62969F8}"/>
              </a:ext>
            </a:extLst>
          </p:cNvPr>
          <p:cNvSpPr>
            <a:spLocks noGrp="1"/>
          </p:cNvSpPr>
          <p:nvPr>
            <p:ph type="title"/>
          </p:nvPr>
        </p:nvSpPr>
        <p:spPr/>
        <p:txBody>
          <a:bodyPr>
            <a:normAutofit/>
          </a:bodyPr>
          <a:lstStyle/>
          <a:p>
            <a:r>
              <a:rPr kumimoji="1" lang="en-US" altLang="ja-JP" sz="2400">
                <a:solidFill>
                  <a:schemeClr val="bg1">
                    <a:lumMod val="65000"/>
                  </a:schemeClr>
                </a:solidFill>
              </a:rPr>
              <a:t>2020. 07. 01 (Wed) </a:t>
            </a:r>
            <a:r>
              <a:rPr kumimoji="1" lang="ja-JP" altLang="en-US" sz="2400">
                <a:solidFill>
                  <a:schemeClr val="bg1">
                    <a:lumMod val="65000"/>
                  </a:schemeClr>
                </a:solidFill>
              </a:rPr>
              <a:t>追記</a:t>
            </a:r>
          </a:p>
        </p:txBody>
      </p:sp>
      <p:sp>
        <p:nvSpPr>
          <p:cNvPr id="3" name="コンテンツ プレースホルダー 2">
            <a:extLst>
              <a:ext uri="{FF2B5EF4-FFF2-40B4-BE49-F238E27FC236}">
                <a16:creationId xmlns:a16="http://schemas.microsoft.com/office/drawing/2014/main" id="{3C70CA63-7D1B-460F-97F4-15C36DF2E978}"/>
              </a:ext>
            </a:extLst>
          </p:cNvPr>
          <p:cNvSpPr>
            <a:spLocks noGrp="1"/>
          </p:cNvSpPr>
          <p:nvPr>
            <p:ph idx="1"/>
          </p:nvPr>
        </p:nvSpPr>
        <p:spPr/>
        <p:txBody>
          <a:bodyPr>
            <a:normAutofit/>
          </a:bodyPr>
          <a:lstStyle/>
          <a:p>
            <a:r>
              <a:rPr kumimoji="1" lang="ja-JP" altLang="en-US" sz="1200"/>
              <a:t>測温抵抗体に関してシマデンに問い合わせた</a:t>
            </a:r>
            <a:endParaRPr kumimoji="1" lang="en-US" altLang="ja-JP" sz="1200"/>
          </a:p>
          <a:p>
            <a:endParaRPr kumimoji="1" lang="en-US" altLang="ja-JP" sz="1200"/>
          </a:p>
          <a:p>
            <a:r>
              <a:rPr lang="ja-JP" altLang="en-US" sz="1200"/>
              <a:t>即日返答がきた。</a:t>
            </a:r>
            <a:endParaRPr lang="en-US" altLang="ja-JP" sz="1200"/>
          </a:p>
          <a:p>
            <a:r>
              <a:rPr kumimoji="1" lang="ja-JP" altLang="en-US" sz="1200"/>
              <a:t>パンフレットを送付していただいた</a:t>
            </a:r>
            <a:r>
              <a:rPr lang="ja-JP" altLang="en-US" sz="1200"/>
              <a:t>。</a:t>
            </a:r>
            <a:endParaRPr kumimoji="1" lang="ja-JP" altLang="en-US" sz="1200"/>
          </a:p>
        </p:txBody>
      </p:sp>
      <p:pic>
        <p:nvPicPr>
          <p:cNvPr id="7" name="図 6">
            <a:extLst>
              <a:ext uri="{FF2B5EF4-FFF2-40B4-BE49-F238E27FC236}">
                <a16:creationId xmlns:a16="http://schemas.microsoft.com/office/drawing/2014/main" id="{408E1133-9BBF-4DA0-94CA-99ADEA3B2C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14336" y="133929"/>
            <a:ext cx="7504670" cy="6485601"/>
          </a:xfrm>
          <a:prstGeom prst="rect">
            <a:avLst/>
          </a:prstGeom>
        </p:spPr>
      </p:pic>
    </p:spTree>
    <p:extLst>
      <p:ext uri="{BB962C8B-B14F-4D97-AF65-F5344CB8AC3E}">
        <p14:creationId xmlns:p14="http://schemas.microsoft.com/office/powerpoint/2010/main" val="162810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04D30-5076-4DC3-A087-5DED9BF09EF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D4DCDC5-554F-4E7D-A5B9-19C7946CE0FE}"/>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91408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F032EAA-DC9F-40E3-8363-7BD0EAE73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335" y="885524"/>
            <a:ext cx="7257448" cy="5443086"/>
          </a:xfrm>
          <a:prstGeom prst="rect">
            <a:avLst/>
          </a:prstGeom>
        </p:spPr>
      </p:pic>
      <p:sp>
        <p:nvSpPr>
          <p:cNvPr id="6" name="テキスト ボックス 5">
            <a:extLst>
              <a:ext uri="{FF2B5EF4-FFF2-40B4-BE49-F238E27FC236}">
                <a16:creationId xmlns:a16="http://schemas.microsoft.com/office/drawing/2014/main" id="{61C504A7-D718-4874-909D-C33CFF9F1144}"/>
              </a:ext>
            </a:extLst>
          </p:cNvPr>
          <p:cNvSpPr txBox="1"/>
          <p:nvPr/>
        </p:nvSpPr>
        <p:spPr>
          <a:xfrm>
            <a:off x="311217" y="1203158"/>
            <a:ext cx="4331367" cy="646331"/>
          </a:xfrm>
          <a:prstGeom prst="rect">
            <a:avLst/>
          </a:prstGeom>
          <a:noFill/>
        </p:spPr>
        <p:txBody>
          <a:bodyPr wrap="square" rtlCol="0">
            <a:spAutoFit/>
          </a:bodyPr>
          <a:lstStyle/>
          <a:p>
            <a:r>
              <a:rPr kumimoji="1" lang="ja-JP" altLang="en-US">
                <a:latin typeface="Arial" panose="020B0604020202020204" pitchFamily="34" charset="0"/>
                <a:ea typeface="游ゴシック" panose="020B0400000000000000" pitchFamily="50" charset="-128"/>
              </a:rPr>
              <a:t>内部にたまった水を新聞紙や</a:t>
            </a:r>
            <a:endParaRPr kumimoji="1" lang="en-US" altLang="ja-JP">
              <a:latin typeface="Arial" panose="020B0604020202020204" pitchFamily="34" charset="0"/>
              <a:ea typeface="游ゴシック" panose="020B0400000000000000" pitchFamily="50" charset="-128"/>
            </a:endParaRPr>
          </a:p>
          <a:p>
            <a:r>
              <a:rPr kumimoji="1" lang="ja-JP" altLang="en-US">
                <a:latin typeface="Arial" panose="020B0604020202020204" pitchFamily="34" charset="0"/>
                <a:ea typeface="游ゴシック" panose="020B0400000000000000" pitchFamily="50" charset="-128"/>
              </a:rPr>
              <a:t>トイレットペーパーで吸わせて処理した</a:t>
            </a:r>
          </a:p>
        </p:txBody>
      </p:sp>
      <p:pic>
        <p:nvPicPr>
          <p:cNvPr id="8" name="図 7">
            <a:extLst>
              <a:ext uri="{FF2B5EF4-FFF2-40B4-BE49-F238E27FC236}">
                <a16:creationId xmlns:a16="http://schemas.microsoft.com/office/drawing/2014/main" id="{F15CF5BF-2C5C-4E00-9ADA-57D12FADF988}"/>
              </a:ext>
            </a:extLst>
          </p:cNvPr>
          <p:cNvPicPr>
            <a:picLocks noChangeAspect="1"/>
          </p:cNvPicPr>
          <p:nvPr/>
        </p:nvPicPr>
        <p:blipFill rotWithShape="1">
          <a:blip r:embed="rId3">
            <a:extLst>
              <a:ext uri="{28A0092B-C50C-407E-A947-70E740481C1C}">
                <a14:useLocalDpi xmlns:a14="http://schemas.microsoft.com/office/drawing/2010/main" val="0"/>
              </a:ext>
            </a:extLst>
          </a:blip>
          <a:srcRect l="45193" t="42203"/>
          <a:stretch/>
        </p:blipFill>
        <p:spPr>
          <a:xfrm rot="5400000">
            <a:off x="648570" y="2732439"/>
            <a:ext cx="4016005" cy="3176338"/>
          </a:xfrm>
          <a:prstGeom prst="rect">
            <a:avLst/>
          </a:prstGeom>
        </p:spPr>
      </p:pic>
    </p:spTree>
    <p:extLst>
      <p:ext uri="{BB962C8B-B14F-4D97-AF65-F5344CB8AC3E}">
        <p14:creationId xmlns:p14="http://schemas.microsoft.com/office/powerpoint/2010/main" val="1532316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ACFC48-58F2-4C03-8688-C530EA7BA237}"/>
              </a:ext>
            </a:extLst>
          </p:cNvPr>
          <p:cNvSpPr txBox="1"/>
          <p:nvPr/>
        </p:nvSpPr>
        <p:spPr>
          <a:xfrm>
            <a:off x="0" y="0"/>
            <a:ext cx="3674014" cy="984885"/>
          </a:xfrm>
          <a:prstGeom prst="rect">
            <a:avLst/>
          </a:prstGeom>
          <a:noFill/>
        </p:spPr>
        <p:txBody>
          <a:bodyPr wrap="square" rtlCol="0">
            <a:spAutoFit/>
          </a:bodyPr>
          <a:lstStyle/>
          <a:p>
            <a:pPr algn="ctr"/>
            <a:r>
              <a:rPr kumimoji="1" lang="ja-JP" altLang="en-US" sz="4200" b="1"/>
              <a:t>大まかな配置</a:t>
            </a:r>
            <a:endParaRPr kumimoji="1" lang="en-US" altLang="ja-JP" sz="4200" b="1"/>
          </a:p>
          <a:p>
            <a:pPr algn="ctr"/>
            <a:r>
              <a:rPr lang="en-US" altLang="ja-JP" sz="1600" b="1"/>
              <a:t>(</a:t>
            </a:r>
            <a:r>
              <a:rPr lang="ja-JP" altLang="en-US" sz="1600" b="1"/>
              <a:t>上からみた図</a:t>
            </a:r>
            <a:r>
              <a:rPr lang="en-US" altLang="ja-JP" sz="1600" b="1"/>
              <a:t>)</a:t>
            </a:r>
            <a:endParaRPr kumimoji="1" lang="ja-JP" altLang="en-US" sz="1600" b="1"/>
          </a:p>
        </p:txBody>
      </p:sp>
      <p:sp>
        <p:nvSpPr>
          <p:cNvPr id="4" name="正方形/長方形 3">
            <a:extLst>
              <a:ext uri="{FF2B5EF4-FFF2-40B4-BE49-F238E27FC236}">
                <a16:creationId xmlns:a16="http://schemas.microsoft.com/office/drawing/2014/main" id="{7F3480FE-A37A-440A-97CF-F3B808571D54}"/>
              </a:ext>
            </a:extLst>
          </p:cNvPr>
          <p:cNvSpPr/>
          <p:nvPr/>
        </p:nvSpPr>
        <p:spPr>
          <a:xfrm>
            <a:off x="2452843" y="1691640"/>
            <a:ext cx="6477768" cy="347471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276E772-FCA5-422C-A139-AE0BDF9CC798}"/>
              </a:ext>
            </a:extLst>
          </p:cNvPr>
          <p:cNvSpPr/>
          <p:nvPr/>
        </p:nvSpPr>
        <p:spPr>
          <a:xfrm>
            <a:off x="9475269" y="2723948"/>
            <a:ext cx="1105302" cy="2442412"/>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LED</a:t>
            </a:r>
          </a:p>
          <a:p>
            <a:pPr algn="ctr"/>
            <a:r>
              <a:rPr lang="ja-JP" altLang="en-US">
                <a:solidFill>
                  <a:schemeClr val="tx1"/>
                </a:solidFill>
              </a:rPr>
              <a:t>電源</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3ED24A51-24E7-4418-9E8A-4AACCB406D97}"/>
              </a:ext>
            </a:extLst>
          </p:cNvPr>
          <p:cNvSpPr/>
          <p:nvPr/>
        </p:nvSpPr>
        <p:spPr>
          <a:xfrm>
            <a:off x="10762648" y="2723948"/>
            <a:ext cx="1105302" cy="2442412"/>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ヒーター</a:t>
            </a:r>
            <a:endParaRPr kumimoji="1" lang="en-US" altLang="ja-JP" sz="1600">
              <a:solidFill>
                <a:schemeClr val="tx1"/>
              </a:solidFill>
            </a:endParaRPr>
          </a:p>
          <a:p>
            <a:pPr algn="ctr"/>
            <a:r>
              <a:rPr lang="ja-JP" altLang="en-US" sz="1600">
                <a:solidFill>
                  <a:schemeClr val="tx1"/>
                </a:solidFill>
              </a:rPr>
              <a:t>電源</a:t>
            </a:r>
            <a:endParaRPr kumimoji="1" lang="ja-JP" altLang="en-US" sz="1600">
              <a:solidFill>
                <a:schemeClr val="tx1"/>
              </a:solidFill>
            </a:endParaRPr>
          </a:p>
        </p:txBody>
      </p:sp>
      <p:cxnSp>
        <p:nvCxnSpPr>
          <p:cNvPr id="11" name="直線矢印コネクタ 10">
            <a:extLst>
              <a:ext uri="{FF2B5EF4-FFF2-40B4-BE49-F238E27FC236}">
                <a16:creationId xmlns:a16="http://schemas.microsoft.com/office/drawing/2014/main" id="{502910DD-ADB2-41E1-B14B-D0EFE69FC559}"/>
              </a:ext>
            </a:extLst>
          </p:cNvPr>
          <p:cNvCxnSpPr>
            <a:cxnSpLocks/>
          </p:cNvCxnSpPr>
          <p:nvPr/>
        </p:nvCxnSpPr>
        <p:spPr>
          <a:xfrm>
            <a:off x="9689432" y="5166360"/>
            <a:ext cx="0" cy="425918"/>
          </a:xfrm>
          <a:prstGeom prst="straightConnector1">
            <a:avLst/>
          </a:prstGeom>
          <a:ln w="3810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706CCD8B-1A46-4AA2-B54C-438C63E53BF6}"/>
              </a:ext>
            </a:extLst>
          </p:cNvPr>
          <p:cNvCxnSpPr>
            <a:cxnSpLocks/>
          </p:cNvCxnSpPr>
          <p:nvPr/>
        </p:nvCxnSpPr>
        <p:spPr>
          <a:xfrm>
            <a:off x="9689432" y="5592278"/>
            <a:ext cx="2371023" cy="0"/>
          </a:xfrm>
          <a:prstGeom prst="straightConnector1">
            <a:avLst/>
          </a:prstGeom>
          <a:ln w="3810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65D1E4F-A00C-4B21-8D47-92D2E31BAA91}"/>
              </a:ext>
            </a:extLst>
          </p:cNvPr>
          <p:cNvCxnSpPr>
            <a:cxnSpLocks/>
          </p:cNvCxnSpPr>
          <p:nvPr/>
        </p:nvCxnSpPr>
        <p:spPr>
          <a:xfrm>
            <a:off x="12060456" y="991402"/>
            <a:ext cx="0" cy="4600876"/>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6F1A6672-E7BB-4D4E-B576-EFE6CD132C32}"/>
              </a:ext>
            </a:extLst>
          </p:cNvPr>
          <p:cNvCxnSpPr>
            <a:cxnSpLocks/>
          </p:cNvCxnSpPr>
          <p:nvPr/>
        </p:nvCxnSpPr>
        <p:spPr>
          <a:xfrm>
            <a:off x="2148842" y="991403"/>
            <a:ext cx="9911613" cy="0"/>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37C10BB-FD5A-4957-A885-7078A50E60D6}"/>
              </a:ext>
            </a:extLst>
          </p:cNvPr>
          <p:cNvSpPr/>
          <p:nvPr/>
        </p:nvSpPr>
        <p:spPr>
          <a:xfrm>
            <a:off x="3429002" y="1691640"/>
            <a:ext cx="333678" cy="1032287"/>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D38F7D0-B3B8-419C-B261-18B302BC9B18}"/>
              </a:ext>
            </a:extLst>
          </p:cNvPr>
          <p:cNvSpPr/>
          <p:nvPr/>
        </p:nvSpPr>
        <p:spPr>
          <a:xfrm>
            <a:off x="3027952" y="4286258"/>
            <a:ext cx="709061" cy="880103"/>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A29EC40-267F-41E1-AA5B-8F421B0A08C2}"/>
              </a:ext>
            </a:extLst>
          </p:cNvPr>
          <p:cNvSpPr/>
          <p:nvPr/>
        </p:nvSpPr>
        <p:spPr>
          <a:xfrm>
            <a:off x="3027952" y="1693433"/>
            <a:ext cx="333678" cy="1032287"/>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3966C0B2-B1CF-4158-A99E-B960DDDE1D10}"/>
              </a:ext>
            </a:extLst>
          </p:cNvPr>
          <p:cNvSpPr/>
          <p:nvPr/>
        </p:nvSpPr>
        <p:spPr>
          <a:xfrm>
            <a:off x="2964952" y="2737150"/>
            <a:ext cx="551688" cy="150697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rgbClr val="002080"/>
                </a:solidFill>
              </a:rPr>
              <a:t>LED</a:t>
            </a:r>
            <a:endParaRPr kumimoji="1" lang="ja-JP" altLang="en-US" sz="1200">
              <a:solidFill>
                <a:srgbClr val="002080"/>
              </a:solidFill>
            </a:endParaRPr>
          </a:p>
        </p:txBody>
      </p:sp>
      <p:sp>
        <p:nvSpPr>
          <p:cNvPr id="26" name="正方形/長方形 25">
            <a:extLst>
              <a:ext uri="{FF2B5EF4-FFF2-40B4-BE49-F238E27FC236}">
                <a16:creationId xmlns:a16="http://schemas.microsoft.com/office/drawing/2014/main" id="{5F6D149E-488B-4FDD-AC16-5A0BB1E529B2}"/>
              </a:ext>
            </a:extLst>
          </p:cNvPr>
          <p:cNvSpPr/>
          <p:nvPr/>
        </p:nvSpPr>
        <p:spPr>
          <a:xfrm>
            <a:off x="2452843" y="1691641"/>
            <a:ext cx="469236" cy="3474720"/>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05D6B933-082B-4D67-8832-067ABF99F7A5}"/>
              </a:ext>
            </a:extLst>
          </p:cNvPr>
          <p:cNvCxnSpPr>
            <a:cxnSpLocks/>
          </p:cNvCxnSpPr>
          <p:nvPr/>
        </p:nvCxnSpPr>
        <p:spPr>
          <a:xfrm>
            <a:off x="2148842" y="1004626"/>
            <a:ext cx="0" cy="1203158"/>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BF626432-066C-4348-B47C-A926E07303C8}"/>
              </a:ext>
            </a:extLst>
          </p:cNvPr>
          <p:cNvCxnSpPr>
            <a:cxnSpLocks/>
          </p:cNvCxnSpPr>
          <p:nvPr/>
        </p:nvCxnSpPr>
        <p:spPr>
          <a:xfrm flipH="1">
            <a:off x="2148843" y="2194560"/>
            <a:ext cx="828967" cy="0"/>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577756CD-DECC-421E-BE95-B2C0008AAE68}"/>
              </a:ext>
            </a:extLst>
          </p:cNvPr>
          <p:cNvCxnSpPr>
            <a:cxnSpLocks/>
          </p:cNvCxnSpPr>
          <p:nvPr/>
        </p:nvCxnSpPr>
        <p:spPr>
          <a:xfrm flipV="1">
            <a:off x="2977810" y="2186518"/>
            <a:ext cx="0" cy="542926"/>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2FB747C3-34AD-4208-BDA9-FD483F3F1ACF}"/>
              </a:ext>
            </a:extLst>
          </p:cNvPr>
          <p:cNvCxnSpPr>
            <a:cxnSpLocks/>
          </p:cNvCxnSpPr>
          <p:nvPr/>
        </p:nvCxnSpPr>
        <p:spPr>
          <a:xfrm>
            <a:off x="11016114" y="720090"/>
            <a:ext cx="0" cy="2003837"/>
          </a:xfrm>
          <a:prstGeom prst="straightConnector1">
            <a:avLst/>
          </a:prstGeom>
          <a:ln w="38100">
            <a:solidFill>
              <a:srgbClr val="FF000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8449A695-C23F-4CF2-A608-F6AF738DF19E}"/>
              </a:ext>
            </a:extLst>
          </p:cNvPr>
          <p:cNvSpPr txBox="1"/>
          <p:nvPr/>
        </p:nvSpPr>
        <p:spPr>
          <a:xfrm>
            <a:off x="10120964" y="301749"/>
            <a:ext cx="1790299" cy="369332"/>
          </a:xfrm>
          <a:prstGeom prst="rect">
            <a:avLst/>
          </a:prstGeom>
          <a:noFill/>
        </p:spPr>
        <p:txBody>
          <a:bodyPr wrap="square" rtlCol="0">
            <a:spAutoFit/>
          </a:bodyPr>
          <a:lstStyle/>
          <a:p>
            <a:r>
              <a:rPr kumimoji="1" lang="ja-JP" altLang="en-US"/>
              <a:t>ガラス蓋へ接続</a:t>
            </a:r>
          </a:p>
        </p:txBody>
      </p:sp>
      <p:sp>
        <p:nvSpPr>
          <p:cNvPr id="43" name="正方形/長方形 42">
            <a:extLst>
              <a:ext uri="{FF2B5EF4-FFF2-40B4-BE49-F238E27FC236}">
                <a16:creationId xmlns:a16="http://schemas.microsoft.com/office/drawing/2014/main" id="{891A8A55-B73F-4CC5-833F-2FCD25E8CB46}"/>
              </a:ext>
            </a:extLst>
          </p:cNvPr>
          <p:cNvSpPr/>
          <p:nvPr/>
        </p:nvSpPr>
        <p:spPr>
          <a:xfrm rot="5400000">
            <a:off x="5855176" y="-366369"/>
            <a:ext cx="516141" cy="4632151"/>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9D8EA97-8474-49B4-8FC1-E4BD71B14C53}"/>
              </a:ext>
            </a:extLst>
          </p:cNvPr>
          <p:cNvSpPr/>
          <p:nvPr/>
        </p:nvSpPr>
        <p:spPr>
          <a:xfrm>
            <a:off x="8472195" y="1691638"/>
            <a:ext cx="458416" cy="3474718"/>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FB236AE-27D9-49E9-98FD-BB7ECF8985B8}"/>
              </a:ext>
            </a:extLst>
          </p:cNvPr>
          <p:cNvSpPr/>
          <p:nvPr/>
        </p:nvSpPr>
        <p:spPr>
          <a:xfrm rot="5400000">
            <a:off x="5844751" y="2592210"/>
            <a:ext cx="516141" cy="4632151"/>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83A2F41-CF2B-4340-B8DE-0E20EE5BFED0}"/>
              </a:ext>
            </a:extLst>
          </p:cNvPr>
          <p:cNvSpPr/>
          <p:nvPr/>
        </p:nvSpPr>
        <p:spPr>
          <a:xfrm>
            <a:off x="1491915" y="2425569"/>
            <a:ext cx="809301" cy="2720025"/>
          </a:xfrm>
          <a:prstGeom prst="rect">
            <a:avLst/>
          </a:prstGeom>
          <a:noFill/>
          <a:ln w="31750">
            <a:solidFill>
              <a:srgbClr val="00F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chemeClr val="tx1"/>
                </a:solidFill>
              </a:rPr>
              <a:t>HV</a:t>
            </a:r>
          </a:p>
          <a:p>
            <a:pPr algn="ctr"/>
            <a:r>
              <a:rPr lang="ja-JP" altLang="en-US" sz="1600">
                <a:solidFill>
                  <a:schemeClr val="tx1"/>
                </a:solidFill>
              </a:rPr>
              <a:t>電源</a:t>
            </a:r>
            <a:endParaRPr lang="en-US" altLang="ja-JP" sz="1600">
              <a:solidFill>
                <a:schemeClr val="tx1"/>
              </a:solidFill>
            </a:endParaRPr>
          </a:p>
          <a:p>
            <a:pPr algn="ctr"/>
            <a:endParaRPr kumimoji="1" lang="ja-JP" altLang="en-US" sz="1200">
              <a:solidFill>
                <a:schemeClr val="tx1"/>
              </a:solidFill>
            </a:endParaRPr>
          </a:p>
        </p:txBody>
      </p:sp>
      <p:sp>
        <p:nvSpPr>
          <p:cNvPr id="47" name="正方形/長方形 46">
            <a:extLst>
              <a:ext uri="{FF2B5EF4-FFF2-40B4-BE49-F238E27FC236}">
                <a16:creationId xmlns:a16="http://schemas.microsoft.com/office/drawing/2014/main" id="{D7DD91FA-5811-47EE-85FD-A5C7E375A457}"/>
              </a:ext>
            </a:extLst>
          </p:cNvPr>
          <p:cNvSpPr/>
          <p:nvPr/>
        </p:nvSpPr>
        <p:spPr>
          <a:xfrm>
            <a:off x="4195835" y="2243700"/>
            <a:ext cx="3813972" cy="3637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2080"/>
                </a:solidFill>
              </a:rPr>
              <a:t>定規</a:t>
            </a:r>
            <a:endParaRPr kumimoji="1" lang="ja-JP" altLang="en-US">
              <a:solidFill>
                <a:srgbClr val="002080"/>
              </a:solidFill>
            </a:endParaRPr>
          </a:p>
        </p:txBody>
      </p:sp>
      <p:cxnSp>
        <p:nvCxnSpPr>
          <p:cNvPr id="48" name="直線矢印コネクタ 47">
            <a:extLst>
              <a:ext uri="{FF2B5EF4-FFF2-40B4-BE49-F238E27FC236}">
                <a16:creationId xmlns:a16="http://schemas.microsoft.com/office/drawing/2014/main" id="{EF7A1882-4C41-4D8F-BBA4-B328C268C4C0}"/>
              </a:ext>
            </a:extLst>
          </p:cNvPr>
          <p:cNvCxnSpPr>
            <a:cxnSpLocks/>
          </p:cNvCxnSpPr>
          <p:nvPr/>
        </p:nvCxnSpPr>
        <p:spPr>
          <a:xfrm>
            <a:off x="1896565" y="1451610"/>
            <a:ext cx="0" cy="973958"/>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CB8C3CC2-0A7A-45A9-AAF2-B65518075AF5}"/>
              </a:ext>
            </a:extLst>
          </p:cNvPr>
          <p:cNvCxnSpPr>
            <a:cxnSpLocks/>
          </p:cNvCxnSpPr>
          <p:nvPr/>
        </p:nvCxnSpPr>
        <p:spPr>
          <a:xfrm>
            <a:off x="1896565" y="1451610"/>
            <a:ext cx="1131386" cy="0"/>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B3B797F8-868C-4211-953F-57E79FFCA91D}"/>
              </a:ext>
            </a:extLst>
          </p:cNvPr>
          <p:cNvCxnSpPr>
            <a:cxnSpLocks/>
          </p:cNvCxnSpPr>
          <p:nvPr/>
        </p:nvCxnSpPr>
        <p:spPr>
          <a:xfrm>
            <a:off x="3027951" y="1451610"/>
            <a:ext cx="0" cy="973958"/>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A7AE24C4-B850-4EB9-A1AE-66B2B41CA330}"/>
              </a:ext>
            </a:extLst>
          </p:cNvPr>
          <p:cNvCxnSpPr>
            <a:cxnSpLocks/>
            <a:endCxn id="47" idx="1"/>
          </p:cNvCxnSpPr>
          <p:nvPr/>
        </p:nvCxnSpPr>
        <p:spPr>
          <a:xfrm>
            <a:off x="3014069" y="2425568"/>
            <a:ext cx="1181766" cy="1"/>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AC81B93D-5D10-449B-9864-3BD1116C18C1}"/>
              </a:ext>
            </a:extLst>
          </p:cNvPr>
          <p:cNvSpPr/>
          <p:nvPr/>
        </p:nvSpPr>
        <p:spPr>
          <a:xfrm>
            <a:off x="355401" y="4244121"/>
            <a:ext cx="1009781" cy="901472"/>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温度計</a:t>
            </a:r>
            <a:endParaRPr kumimoji="1" lang="en-US" altLang="ja-JP" sz="1600">
              <a:solidFill>
                <a:schemeClr val="tx1"/>
              </a:solidFill>
            </a:endParaRPr>
          </a:p>
          <a:p>
            <a:pPr algn="ctr"/>
            <a:r>
              <a:rPr lang="en-US" altLang="ja-JP" sz="1200">
                <a:solidFill>
                  <a:schemeClr val="tx1"/>
                </a:solidFill>
              </a:rPr>
              <a:t>SHIMADEN</a:t>
            </a:r>
          </a:p>
          <a:p>
            <a:pPr algn="ctr"/>
            <a:r>
              <a:rPr kumimoji="1" lang="en-US" altLang="ja-JP" sz="1200">
                <a:solidFill>
                  <a:schemeClr val="tx1"/>
                </a:solidFill>
              </a:rPr>
              <a:t>MR13</a:t>
            </a:r>
          </a:p>
        </p:txBody>
      </p:sp>
      <p:cxnSp>
        <p:nvCxnSpPr>
          <p:cNvPr id="57" name="直線矢印コネクタ 56">
            <a:extLst>
              <a:ext uri="{FF2B5EF4-FFF2-40B4-BE49-F238E27FC236}">
                <a16:creationId xmlns:a16="http://schemas.microsoft.com/office/drawing/2014/main" id="{94F10211-70D6-4EEB-859C-85E7999719F8}"/>
              </a:ext>
            </a:extLst>
          </p:cNvPr>
          <p:cNvCxnSpPr>
            <a:cxnSpLocks/>
          </p:cNvCxnSpPr>
          <p:nvPr/>
        </p:nvCxnSpPr>
        <p:spPr>
          <a:xfrm>
            <a:off x="1203962" y="2323710"/>
            <a:ext cx="0" cy="1920411"/>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DE9D4EE-ED66-4B78-915C-A1E4C4122170}"/>
              </a:ext>
            </a:extLst>
          </p:cNvPr>
          <p:cNvCxnSpPr>
            <a:cxnSpLocks/>
            <a:stCxn id="65" idx="0"/>
          </p:cNvCxnSpPr>
          <p:nvPr/>
        </p:nvCxnSpPr>
        <p:spPr>
          <a:xfrm flipH="1">
            <a:off x="1203965" y="2323673"/>
            <a:ext cx="557006" cy="37"/>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円弧 64">
            <a:extLst>
              <a:ext uri="{FF2B5EF4-FFF2-40B4-BE49-F238E27FC236}">
                <a16:creationId xmlns:a16="http://schemas.microsoft.com/office/drawing/2014/main" id="{5BEB6C5C-6F56-4554-B201-C8C5199C9B36}"/>
              </a:ext>
            </a:extLst>
          </p:cNvPr>
          <p:cNvSpPr>
            <a:spLocks noChangeAspect="1"/>
          </p:cNvSpPr>
          <p:nvPr/>
        </p:nvSpPr>
        <p:spPr>
          <a:xfrm>
            <a:off x="1760199" y="2194560"/>
            <a:ext cx="288000" cy="288000"/>
          </a:xfrm>
          <a:prstGeom prst="arc">
            <a:avLst>
              <a:gd name="adj1" fmla="val 11156031"/>
              <a:gd name="adj2" fmla="val 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7" name="直線矢印コネクタ 66">
            <a:extLst>
              <a:ext uri="{FF2B5EF4-FFF2-40B4-BE49-F238E27FC236}">
                <a16:creationId xmlns:a16="http://schemas.microsoft.com/office/drawing/2014/main" id="{5C7AE567-D277-4618-8F5E-9943318AAFEB}"/>
              </a:ext>
            </a:extLst>
          </p:cNvPr>
          <p:cNvCxnSpPr>
            <a:cxnSpLocks/>
          </p:cNvCxnSpPr>
          <p:nvPr/>
        </p:nvCxnSpPr>
        <p:spPr>
          <a:xfrm flipH="1">
            <a:off x="2031390" y="2323269"/>
            <a:ext cx="378580" cy="37"/>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F22613BA-7805-43D0-8AD2-037813D6DC22}"/>
              </a:ext>
            </a:extLst>
          </p:cNvPr>
          <p:cNvCxnSpPr>
            <a:cxnSpLocks/>
          </p:cNvCxnSpPr>
          <p:nvPr/>
        </p:nvCxnSpPr>
        <p:spPr>
          <a:xfrm>
            <a:off x="2409970" y="2323269"/>
            <a:ext cx="0" cy="2585016"/>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9AE22029-EDA9-42DF-B3ED-F545CC3BA215}"/>
              </a:ext>
            </a:extLst>
          </p:cNvPr>
          <p:cNvCxnSpPr>
            <a:cxnSpLocks/>
          </p:cNvCxnSpPr>
          <p:nvPr/>
        </p:nvCxnSpPr>
        <p:spPr>
          <a:xfrm flipH="1">
            <a:off x="2429067" y="4908285"/>
            <a:ext cx="1333613"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A908F52A-5EEA-4894-AB70-2F233B28028D}"/>
              </a:ext>
            </a:extLst>
          </p:cNvPr>
          <p:cNvCxnSpPr>
            <a:cxnSpLocks/>
          </p:cNvCxnSpPr>
          <p:nvPr/>
        </p:nvCxnSpPr>
        <p:spPr>
          <a:xfrm>
            <a:off x="3762680" y="4434840"/>
            <a:ext cx="1" cy="47064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楕円 74">
            <a:extLst>
              <a:ext uri="{FF2B5EF4-FFF2-40B4-BE49-F238E27FC236}">
                <a16:creationId xmlns:a16="http://schemas.microsoft.com/office/drawing/2014/main" id="{FA4304AE-2CFE-4011-97F0-F0B47D3617C4}"/>
              </a:ext>
            </a:extLst>
          </p:cNvPr>
          <p:cNvSpPr>
            <a:spLocks noChangeAspect="1"/>
          </p:cNvSpPr>
          <p:nvPr/>
        </p:nvSpPr>
        <p:spPr>
          <a:xfrm>
            <a:off x="3680880" y="4333203"/>
            <a:ext cx="162000" cy="162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弧 75">
            <a:extLst>
              <a:ext uri="{FF2B5EF4-FFF2-40B4-BE49-F238E27FC236}">
                <a16:creationId xmlns:a16="http://schemas.microsoft.com/office/drawing/2014/main" id="{CD4381F6-7F65-4116-95E9-7DDE7BED986A}"/>
              </a:ext>
            </a:extLst>
          </p:cNvPr>
          <p:cNvSpPr>
            <a:spLocks noChangeAspect="1"/>
          </p:cNvSpPr>
          <p:nvPr/>
        </p:nvSpPr>
        <p:spPr>
          <a:xfrm>
            <a:off x="2013787" y="1070988"/>
            <a:ext cx="288000" cy="288000"/>
          </a:xfrm>
          <a:prstGeom prst="arc">
            <a:avLst>
              <a:gd name="adj1" fmla="val 11156031"/>
              <a:gd name="adj2" fmla="val 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4B834BE0-8AB9-4B0F-871E-BB8302D5BF3B}"/>
              </a:ext>
            </a:extLst>
          </p:cNvPr>
          <p:cNvCxnSpPr>
            <a:cxnSpLocks/>
          </p:cNvCxnSpPr>
          <p:nvPr/>
        </p:nvCxnSpPr>
        <p:spPr>
          <a:xfrm flipH="1" flipV="1">
            <a:off x="2281973" y="1214575"/>
            <a:ext cx="8592970" cy="413"/>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円弧 78">
            <a:extLst>
              <a:ext uri="{FF2B5EF4-FFF2-40B4-BE49-F238E27FC236}">
                <a16:creationId xmlns:a16="http://schemas.microsoft.com/office/drawing/2014/main" id="{BC1AB2D4-898F-4EA4-8741-ADEAB4E307D2}"/>
              </a:ext>
            </a:extLst>
          </p:cNvPr>
          <p:cNvSpPr>
            <a:spLocks noChangeAspect="1"/>
          </p:cNvSpPr>
          <p:nvPr/>
        </p:nvSpPr>
        <p:spPr>
          <a:xfrm>
            <a:off x="10864073" y="1105342"/>
            <a:ext cx="288000" cy="288000"/>
          </a:xfrm>
          <a:prstGeom prst="arc">
            <a:avLst>
              <a:gd name="adj1" fmla="val 11156031"/>
              <a:gd name="adj2" fmla="val 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0" name="直線矢印コネクタ 79">
            <a:extLst>
              <a:ext uri="{FF2B5EF4-FFF2-40B4-BE49-F238E27FC236}">
                <a16:creationId xmlns:a16="http://schemas.microsoft.com/office/drawing/2014/main" id="{DA2F58D5-DDCD-49F3-97BD-9EE3FDB080B2}"/>
              </a:ext>
            </a:extLst>
          </p:cNvPr>
          <p:cNvCxnSpPr>
            <a:cxnSpLocks/>
          </p:cNvCxnSpPr>
          <p:nvPr/>
        </p:nvCxnSpPr>
        <p:spPr>
          <a:xfrm>
            <a:off x="11610677" y="1238709"/>
            <a:ext cx="0" cy="1498441"/>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79171740-949B-44F4-9D62-679E7F9E398D}"/>
              </a:ext>
            </a:extLst>
          </p:cNvPr>
          <p:cNvCxnSpPr>
            <a:cxnSpLocks/>
          </p:cNvCxnSpPr>
          <p:nvPr/>
        </p:nvCxnSpPr>
        <p:spPr>
          <a:xfrm flipH="1">
            <a:off x="11152074" y="1238709"/>
            <a:ext cx="458603"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D42B36A5-134F-4716-82A5-93D21267BAFA}"/>
              </a:ext>
            </a:extLst>
          </p:cNvPr>
          <p:cNvCxnSpPr>
            <a:cxnSpLocks/>
            <a:endCxn id="5" idx="0"/>
          </p:cNvCxnSpPr>
          <p:nvPr/>
        </p:nvCxnSpPr>
        <p:spPr>
          <a:xfrm flipH="1">
            <a:off x="10027920" y="1214575"/>
            <a:ext cx="21190" cy="1509373"/>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AC7A7BE3-FEE1-49CF-8A00-43B28589E0E2}"/>
              </a:ext>
            </a:extLst>
          </p:cNvPr>
          <p:cNvCxnSpPr>
            <a:cxnSpLocks/>
            <a:endCxn id="76" idx="0"/>
          </p:cNvCxnSpPr>
          <p:nvPr/>
        </p:nvCxnSpPr>
        <p:spPr>
          <a:xfrm flipV="1">
            <a:off x="361507" y="1200101"/>
            <a:ext cx="1653052" cy="11479"/>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EF2052E0-3C9F-4306-8D71-38119ED2DF92}"/>
              </a:ext>
            </a:extLst>
          </p:cNvPr>
          <p:cNvCxnSpPr>
            <a:cxnSpLocks/>
          </p:cNvCxnSpPr>
          <p:nvPr/>
        </p:nvCxnSpPr>
        <p:spPr>
          <a:xfrm flipH="1">
            <a:off x="355401" y="1214574"/>
            <a:ext cx="21190" cy="1509373"/>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B3E64B69-8FCB-4DC4-A12C-95824F15D0F7}"/>
              </a:ext>
            </a:extLst>
          </p:cNvPr>
          <p:cNvSpPr/>
          <p:nvPr/>
        </p:nvSpPr>
        <p:spPr>
          <a:xfrm>
            <a:off x="66878" y="2713814"/>
            <a:ext cx="587066" cy="143087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電源タップ</a:t>
            </a:r>
            <a:endParaRPr kumimoji="1" lang="ja-JP" altLang="en-US">
              <a:solidFill>
                <a:schemeClr val="tx1"/>
              </a:solidFill>
            </a:endParaRPr>
          </a:p>
        </p:txBody>
      </p:sp>
      <p:sp>
        <p:nvSpPr>
          <p:cNvPr id="94" name="正方形/長方形 93">
            <a:extLst>
              <a:ext uri="{FF2B5EF4-FFF2-40B4-BE49-F238E27FC236}">
                <a16:creationId xmlns:a16="http://schemas.microsoft.com/office/drawing/2014/main" id="{44BF8BFE-E15C-44F7-9624-0F65EF28FCEA}"/>
              </a:ext>
            </a:extLst>
          </p:cNvPr>
          <p:cNvSpPr/>
          <p:nvPr/>
        </p:nvSpPr>
        <p:spPr>
          <a:xfrm>
            <a:off x="3559512" y="2749695"/>
            <a:ext cx="205813" cy="1501829"/>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762BF00A-90EC-4BFD-9768-2261268A3ECC}"/>
              </a:ext>
            </a:extLst>
          </p:cNvPr>
          <p:cNvSpPr>
            <a:spLocks noChangeAspect="1"/>
          </p:cNvSpPr>
          <p:nvPr/>
        </p:nvSpPr>
        <p:spPr>
          <a:xfrm>
            <a:off x="7969390" y="2064240"/>
            <a:ext cx="548640" cy="548640"/>
          </a:xfrm>
          <a:prstGeom prst="ellipse">
            <a:avLst/>
          </a:prstGeom>
          <a:noFill/>
          <a:ln w="31750">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006CE104-24FC-42B6-9922-EAE4C0DAE4AA}"/>
              </a:ext>
            </a:extLst>
          </p:cNvPr>
          <p:cNvSpPr txBox="1"/>
          <p:nvPr/>
        </p:nvSpPr>
        <p:spPr>
          <a:xfrm>
            <a:off x="6129197" y="1639423"/>
            <a:ext cx="2323901" cy="584775"/>
          </a:xfrm>
          <a:prstGeom prst="rect">
            <a:avLst/>
          </a:prstGeom>
          <a:noFill/>
        </p:spPr>
        <p:txBody>
          <a:bodyPr wrap="square" rtlCol="0">
            <a:spAutoFit/>
          </a:bodyPr>
          <a:lstStyle/>
          <a:p>
            <a:r>
              <a:rPr lang="ja-JP" altLang="en-US" sz="1600" b="1"/>
              <a:t>ショートによる</a:t>
            </a:r>
            <a:endParaRPr lang="en-US" altLang="ja-JP" sz="1600" b="1"/>
          </a:p>
          <a:p>
            <a:r>
              <a:rPr lang="ja-JP" altLang="en-US" sz="1600" b="1"/>
              <a:t>発火が起こった部分</a:t>
            </a:r>
            <a:endParaRPr kumimoji="1" lang="ja-JP" altLang="en-US" sz="1600" b="1"/>
          </a:p>
        </p:txBody>
      </p:sp>
      <p:sp>
        <p:nvSpPr>
          <p:cNvPr id="97" name="テキスト ボックス 96">
            <a:extLst>
              <a:ext uri="{FF2B5EF4-FFF2-40B4-BE49-F238E27FC236}">
                <a16:creationId xmlns:a16="http://schemas.microsoft.com/office/drawing/2014/main" id="{02330511-4274-415E-B473-54870F26787D}"/>
              </a:ext>
            </a:extLst>
          </p:cNvPr>
          <p:cNvSpPr txBox="1"/>
          <p:nvPr/>
        </p:nvSpPr>
        <p:spPr>
          <a:xfrm>
            <a:off x="8945124" y="5770632"/>
            <a:ext cx="3115331" cy="461665"/>
          </a:xfrm>
          <a:prstGeom prst="rect">
            <a:avLst/>
          </a:prstGeom>
          <a:noFill/>
        </p:spPr>
        <p:txBody>
          <a:bodyPr wrap="square" rtlCol="0">
            <a:spAutoFit/>
          </a:bodyPr>
          <a:lstStyle/>
          <a:p>
            <a:r>
              <a:rPr lang="ja-JP" altLang="en-US" sz="1200"/>
              <a:t>実際は、霧箱のフレームに沿うようにして固定されている</a:t>
            </a:r>
            <a:endParaRPr kumimoji="1" lang="ja-JP" altLang="en-US" sz="1200"/>
          </a:p>
        </p:txBody>
      </p:sp>
    </p:spTree>
    <p:extLst>
      <p:ext uri="{BB962C8B-B14F-4D97-AF65-F5344CB8AC3E}">
        <p14:creationId xmlns:p14="http://schemas.microsoft.com/office/powerpoint/2010/main" val="161451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FB66BF9-75A5-4502-9CC0-DA823758D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739" y="202130"/>
            <a:ext cx="6251795" cy="4688847"/>
          </a:xfrm>
          <a:prstGeom prst="rect">
            <a:avLst/>
          </a:prstGeom>
        </p:spPr>
      </p:pic>
      <p:sp>
        <p:nvSpPr>
          <p:cNvPr id="4" name="テキスト ボックス 3">
            <a:extLst>
              <a:ext uri="{FF2B5EF4-FFF2-40B4-BE49-F238E27FC236}">
                <a16:creationId xmlns:a16="http://schemas.microsoft.com/office/drawing/2014/main" id="{E05165D8-CF1E-4CDD-ACE6-E30E85DB93C2}"/>
              </a:ext>
            </a:extLst>
          </p:cNvPr>
          <p:cNvSpPr txBox="1"/>
          <p:nvPr/>
        </p:nvSpPr>
        <p:spPr>
          <a:xfrm>
            <a:off x="253464" y="1281596"/>
            <a:ext cx="5573177" cy="3539430"/>
          </a:xfrm>
          <a:prstGeom prst="rect">
            <a:avLst/>
          </a:prstGeom>
          <a:noFill/>
        </p:spPr>
        <p:txBody>
          <a:bodyPr wrap="square" rtlCol="0">
            <a:spAutoFit/>
          </a:bodyPr>
          <a:lstStyle/>
          <a:p>
            <a:r>
              <a:rPr kumimoji="1" lang="ja-JP" altLang="en-US" sz="1600"/>
              <a:t>焼けた影響で分かりにくいが</a:t>
            </a:r>
            <a:endParaRPr kumimoji="1" lang="en-US" altLang="ja-JP" sz="1600"/>
          </a:p>
          <a:p>
            <a:r>
              <a:rPr kumimoji="1" lang="ja-JP" altLang="en-US" sz="1600"/>
              <a:t>容器内の外側から</a:t>
            </a:r>
            <a:endParaRPr kumimoji="1" lang="en-US" altLang="ja-JP" sz="1600"/>
          </a:p>
          <a:p>
            <a:endParaRPr kumimoji="1" lang="en-US" altLang="ja-JP" sz="1600"/>
          </a:p>
          <a:p>
            <a:pPr algn="ctr"/>
            <a:r>
              <a:rPr lang="ja-JP" altLang="en-US" sz="1600" b="1"/>
              <a:t>スタイルフォーム</a:t>
            </a:r>
            <a:endParaRPr lang="en-US" altLang="ja-JP" sz="1600" b="1"/>
          </a:p>
          <a:p>
            <a:pPr algn="ctr"/>
            <a:r>
              <a:rPr lang="ja-JP" altLang="en-US" sz="1600" b="1"/>
              <a:t>⇓</a:t>
            </a:r>
            <a:endParaRPr lang="en-US" altLang="ja-JP" sz="1600" b="1"/>
          </a:p>
          <a:p>
            <a:pPr algn="ctr"/>
            <a:r>
              <a:rPr lang="ja-JP" altLang="en-US" sz="1600" b="1"/>
              <a:t>アルミ箔</a:t>
            </a:r>
            <a:endParaRPr lang="en-US" altLang="ja-JP" sz="1600" b="1"/>
          </a:p>
          <a:p>
            <a:pPr algn="ctr"/>
            <a:r>
              <a:rPr lang="ja-JP" altLang="en-US" sz="1600" b="1"/>
              <a:t>⇓</a:t>
            </a:r>
            <a:endParaRPr lang="en-US" altLang="ja-JP" sz="1600" b="1"/>
          </a:p>
          <a:p>
            <a:pPr algn="ctr"/>
            <a:r>
              <a:rPr kumimoji="1" lang="ja-JP" altLang="en-US" sz="1600" b="1"/>
              <a:t>黒紙</a:t>
            </a:r>
            <a:endParaRPr kumimoji="1" lang="en-US" altLang="ja-JP" sz="1600" b="1"/>
          </a:p>
          <a:p>
            <a:pPr algn="ctr"/>
            <a:endParaRPr kumimoji="1" lang="en-US" altLang="ja-JP" sz="1600"/>
          </a:p>
          <a:p>
            <a:r>
              <a:rPr kumimoji="1" lang="ja-JP" altLang="en-US" sz="1600"/>
              <a:t>の順で配置されていたと思われる</a:t>
            </a:r>
            <a:endParaRPr kumimoji="1" lang="en-US" altLang="ja-JP" sz="1600"/>
          </a:p>
          <a:p>
            <a:endParaRPr lang="en-US" altLang="ja-JP" sz="1600"/>
          </a:p>
          <a:p>
            <a:r>
              <a:rPr lang="ja-JP" altLang="en-US" sz="1600"/>
              <a:t>アルミ箔の目的は熱を伝導し容器全体で均一にするため</a:t>
            </a:r>
            <a:r>
              <a:rPr lang="en-US" altLang="ja-JP" sz="1600"/>
              <a:t>??</a:t>
            </a:r>
          </a:p>
          <a:p>
            <a:r>
              <a:rPr lang="en-US" altLang="ja-JP" sz="1600"/>
              <a:t>(by </a:t>
            </a:r>
            <a:r>
              <a:rPr lang="ja-JP" altLang="en-US" sz="1600"/>
              <a:t>金田さん談</a:t>
            </a:r>
            <a:r>
              <a:rPr lang="en-US" altLang="ja-JP" sz="1600"/>
              <a:t>)</a:t>
            </a:r>
            <a:endParaRPr kumimoji="1" lang="en-US" altLang="ja-JP" sz="1600"/>
          </a:p>
          <a:p>
            <a:endParaRPr kumimoji="1" lang="en-US" altLang="ja-JP" sz="1600"/>
          </a:p>
        </p:txBody>
      </p:sp>
      <p:sp>
        <p:nvSpPr>
          <p:cNvPr id="5" name="テキスト ボックス 4">
            <a:extLst>
              <a:ext uri="{FF2B5EF4-FFF2-40B4-BE49-F238E27FC236}">
                <a16:creationId xmlns:a16="http://schemas.microsoft.com/office/drawing/2014/main" id="{046EC5A0-751C-4D39-B669-C37B021417BD}"/>
              </a:ext>
            </a:extLst>
          </p:cNvPr>
          <p:cNvSpPr txBox="1"/>
          <p:nvPr/>
        </p:nvSpPr>
        <p:spPr>
          <a:xfrm>
            <a:off x="253465" y="202130"/>
            <a:ext cx="1299411" cy="646331"/>
          </a:xfrm>
          <a:prstGeom prst="rect">
            <a:avLst/>
          </a:prstGeom>
          <a:noFill/>
        </p:spPr>
        <p:txBody>
          <a:bodyPr wrap="square" rtlCol="0">
            <a:spAutoFit/>
          </a:bodyPr>
          <a:lstStyle/>
          <a:p>
            <a:r>
              <a:rPr kumimoji="1" lang="ja-JP" altLang="en-US" sz="3600" b="1"/>
              <a:t>内壁</a:t>
            </a:r>
          </a:p>
        </p:txBody>
      </p:sp>
    </p:spTree>
    <p:extLst>
      <p:ext uri="{BB962C8B-B14F-4D97-AF65-F5344CB8AC3E}">
        <p14:creationId xmlns:p14="http://schemas.microsoft.com/office/powerpoint/2010/main" val="2774920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A3CB55-F2B7-4B83-B917-383DC23B5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32" y="154003"/>
            <a:ext cx="6751561" cy="5063671"/>
          </a:xfrm>
          <a:prstGeom prst="rect">
            <a:avLst/>
          </a:prstGeom>
        </p:spPr>
      </p:pic>
      <p:sp>
        <p:nvSpPr>
          <p:cNvPr id="4" name="テキスト ボックス 3">
            <a:extLst>
              <a:ext uri="{FF2B5EF4-FFF2-40B4-BE49-F238E27FC236}">
                <a16:creationId xmlns:a16="http://schemas.microsoft.com/office/drawing/2014/main" id="{DC6CA2ED-B6F7-4011-86DD-84AA26BB8890}"/>
              </a:ext>
            </a:extLst>
          </p:cNvPr>
          <p:cNvSpPr txBox="1"/>
          <p:nvPr/>
        </p:nvSpPr>
        <p:spPr>
          <a:xfrm>
            <a:off x="6952347" y="1175919"/>
            <a:ext cx="5156234" cy="3293209"/>
          </a:xfrm>
          <a:prstGeom prst="rect">
            <a:avLst/>
          </a:prstGeom>
          <a:noFill/>
        </p:spPr>
        <p:txBody>
          <a:bodyPr wrap="square" rtlCol="0">
            <a:spAutoFit/>
          </a:bodyPr>
          <a:lstStyle/>
          <a:p>
            <a:r>
              <a:rPr lang="ja-JP" altLang="en-US" sz="1600"/>
              <a:t>①</a:t>
            </a:r>
            <a:r>
              <a:rPr lang="en-US" altLang="ja-JP" sz="1600"/>
              <a:t>: </a:t>
            </a:r>
            <a:r>
              <a:rPr lang="ja-JP" altLang="en-US" sz="1600"/>
              <a:t>照明用の</a:t>
            </a:r>
            <a:r>
              <a:rPr lang="en-US" altLang="ja-JP" sz="1600"/>
              <a:t>LED</a:t>
            </a:r>
          </a:p>
          <a:p>
            <a:r>
              <a:rPr lang="ja-JP" altLang="en-US" sz="1600"/>
              <a:t>②</a:t>
            </a:r>
            <a:r>
              <a:rPr lang="en-US" altLang="ja-JP" sz="1600"/>
              <a:t>: </a:t>
            </a:r>
            <a:r>
              <a:rPr lang="ja-JP" altLang="en-US" sz="1600"/>
              <a:t>結露除去用</a:t>
            </a:r>
            <a:r>
              <a:rPr lang="en-US" altLang="ja-JP" sz="1600"/>
              <a:t>HV</a:t>
            </a:r>
            <a:r>
              <a:rPr lang="ja-JP" altLang="en-US" sz="1600"/>
              <a:t>のケーブル</a:t>
            </a:r>
            <a:endParaRPr kumimoji="1" lang="en-US" altLang="ja-JP" sz="1600"/>
          </a:p>
          <a:p>
            <a:r>
              <a:rPr lang="ja-JP" altLang="en-US" sz="1600"/>
              <a:t>③</a:t>
            </a:r>
            <a:r>
              <a:rPr lang="en-US" altLang="ja-JP" sz="1600"/>
              <a:t>: </a:t>
            </a:r>
            <a:r>
              <a:rPr lang="ja-JP" altLang="en-US" sz="1600"/>
              <a:t>温度測定用熱電対用ケーブル</a:t>
            </a:r>
            <a:endParaRPr lang="en-US" altLang="ja-JP" sz="1600"/>
          </a:p>
          <a:p>
            <a:endParaRPr lang="en-US" altLang="ja-JP" sz="1600"/>
          </a:p>
          <a:p>
            <a:endParaRPr lang="en-US" altLang="ja-JP" sz="1600"/>
          </a:p>
          <a:p>
            <a:r>
              <a:rPr lang="ja-JP" altLang="en-US" sz="1600"/>
              <a:t>以前は厚紙ありわからなかったが、</a:t>
            </a:r>
            <a:endParaRPr lang="en-US" altLang="ja-JP" sz="1600"/>
          </a:p>
          <a:p>
            <a:r>
              <a:rPr lang="en-US" altLang="ja-JP" sz="1600"/>
              <a:t>LED</a:t>
            </a:r>
            <a:r>
              <a:rPr lang="ja-JP" altLang="en-US" sz="1600"/>
              <a:t>はスタイルフォーム</a:t>
            </a:r>
            <a:r>
              <a:rPr lang="en-US" altLang="ja-JP" sz="1600"/>
              <a:t>(</a:t>
            </a:r>
            <a:r>
              <a:rPr lang="ja-JP" altLang="en-US" sz="1600"/>
              <a:t>断熱材</a:t>
            </a:r>
            <a:r>
              <a:rPr lang="en-US" altLang="ja-JP" sz="1600"/>
              <a:t>)</a:t>
            </a:r>
            <a:r>
              <a:rPr lang="ja-JP" altLang="en-US" sz="1600"/>
              <a:t>に囲まれるように</a:t>
            </a:r>
            <a:endParaRPr lang="en-US" altLang="ja-JP" sz="1600"/>
          </a:p>
          <a:p>
            <a:r>
              <a:rPr lang="ja-JP" altLang="en-US" sz="1600"/>
              <a:t>設置されていた。</a:t>
            </a:r>
            <a:endParaRPr lang="en-US" altLang="ja-JP" sz="1600"/>
          </a:p>
          <a:p>
            <a:endParaRPr lang="en-US" altLang="ja-JP" sz="1600"/>
          </a:p>
          <a:p>
            <a:r>
              <a:rPr lang="ja-JP" altLang="en-US" sz="1600"/>
              <a:t>熱電対</a:t>
            </a:r>
            <a:r>
              <a:rPr lang="en-US" altLang="ja-JP" sz="1600"/>
              <a:t>3</a:t>
            </a:r>
            <a:r>
              <a:rPr lang="ja-JP" altLang="en-US" sz="1600"/>
              <a:t>個の高さをどのように固定していたかは不明。</a:t>
            </a:r>
            <a:endParaRPr lang="en-US" altLang="ja-JP" sz="1600"/>
          </a:p>
          <a:p>
            <a:r>
              <a:rPr lang="ja-JP" altLang="en-US" sz="1600"/>
              <a:t>少なくとも高さを固定するような操作はされていないようであった。</a:t>
            </a:r>
            <a:endParaRPr lang="en-US" altLang="ja-JP" sz="1600"/>
          </a:p>
          <a:p>
            <a:r>
              <a:rPr lang="ja-JP" altLang="en-US" sz="1600"/>
              <a:t>スタイルフォームで挟み無理やり固定していた？？</a:t>
            </a:r>
            <a:endParaRPr lang="en-US" altLang="ja-JP" sz="1600"/>
          </a:p>
        </p:txBody>
      </p:sp>
      <p:sp>
        <p:nvSpPr>
          <p:cNvPr id="5" name="テキスト ボックス 4">
            <a:extLst>
              <a:ext uri="{FF2B5EF4-FFF2-40B4-BE49-F238E27FC236}">
                <a16:creationId xmlns:a16="http://schemas.microsoft.com/office/drawing/2014/main" id="{D6273E79-CAA8-45E6-A3AE-A98101D62A79}"/>
              </a:ext>
            </a:extLst>
          </p:cNvPr>
          <p:cNvSpPr txBox="1"/>
          <p:nvPr/>
        </p:nvSpPr>
        <p:spPr>
          <a:xfrm>
            <a:off x="3260279" y="2943725"/>
            <a:ext cx="635266" cy="584775"/>
          </a:xfrm>
          <a:prstGeom prst="rect">
            <a:avLst/>
          </a:prstGeom>
          <a:solidFill>
            <a:schemeClr val="bg1"/>
          </a:solidFill>
        </p:spPr>
        <p:txBody>
          <a:bodyPr wrap="square" rtlCol="0">
            <a:spAutoFit/>
          </a:bodyPr>
          <a:lstStyle/>
          <a:p>
            <a:pPr algn="ctr"/>
            <a:r>
              <a:rPr kumimoji="1" lang="ja-JP" altLang="en-US" sz="3200" b="1">
                <a:ln w="12700">
                  <a:noFill/>
                </a:ln>
              </a:rPr>
              <a:t>①</a:t>
            </a:r>
          </a:p>
        </p:txBody>
      </p:sp>
      <p:sp>
        <p:nvSpPr>
          <p:cNvPr id="6" name="テキスト ボックス 5">
            <a:extLst>
              <a:ext uri="{FF2B5EF4-FFF2-40B4-BE49-F238E27FC236}">
                <a16:creationId xmlns:a16="http://schemas.microsoft.com/office/drawing/2014/main" id="{F514AA26-5D08-4FC9-B732-5157CECA92E4}"/>
              </a:ext>
            </a:extLst>
          </p:cNvPr>
          <p:cNvSpPr txBox="1"/>
          <p:nvPr/>
        </p:nvSpPr>
        <p:spPr>
          <a:xfrm>
            <a:off x="6317081" y="2358950"/>
            <a:ext cx="635266" cy="584775"/>
          </a:xfrm>
          <a:prstGeom prst="rect">
            <a:avLst/>
          </a:prstGeom>
          <a:solidFill>
            <a:schemeClr val="bg1"/>
          </a:solidFill>
        </p:spPr>
        <p:txBody>
          <a:bodyPr wrap="square" rtlCol="0">
            <a:spAutoFit/>
          </a:bodyPr>
          <a:lstStyle/>
          <a:p>
            <a:pPr algn="ctr"/>
            <a:r>
              <a:rPr lang="ja-JP" altLang="en-US" sz="3200" b="1">
                <a:ln w="12700">
                  <a:noFill/>
                </a:ln>
              </a:rPr>
              <a:t>②</a:t>
            </a:r>
            <a:endParaRPr kumimoji="1" lang="ja-JP" altLang="en-US" sz="3200" b="1">
              <a:ln w="12700">
                <a:noFill/>
              </a:ln>
            </a:endParaRPr>
          </a:p>
        </p:txBody>
      </p:sp>
      <p:sp>
        <p:nvSpPr>
          <p:cNvPr id="7" name="テキスト ボックス 6">
            <a:extLst>
              <a:ext uri="{FF2B5EF4-FFF2-40B4-BE49-F238E27FC236}">
                <a16:creationId xmlns:a16="http://schemas.microsoft.com/office/drawing/2014/main" id="{36D35FAD-97F3-4C0B-9F44-0165E9AB57AB}"/>
              </a:ext>
            </a:extLst>
          </p:cNvPr>
          <p:cNvSpPr txBox="1"/>
          <p:nvPr/>
        </p:nvSpPr>
        <p:spPr>
          <a:xfrm>
            <a:off x="1273745" y="1914584"/>
            <a:ext cx="635266" cy="584775"/>
          </a:xfrm>
          <a:prstGeom prst="rect">
            <a:avLst/>
          </a:prstGeom>
          <a:solidFill>
            <a:schemeClr val="bg1"/>
          </a:solidFill>
        </p:spPr>
        <p:txBody>
          <a:bodyPr wrap="square" rtlCol="0">
            <a:spAutoFit/>
          </a:bodyPr>
          <a:lstStyle/>
          <a:p>
            <a:pPr algn="ctr"/>
            <a:r>
              <a:rPr lang="ja-JP" altLang="en-US" sz="3200" b="1">
                <a:ln w="12700">
                  <a:noFill/>
                </a:ln>
              </a:rPr>
              <a:t>③</a:t>
            </a:r>
            <a:endParaRPr kumimoji="1" lang="ja-JP" altLang="en-US" sz="3200" b="1">
              <a:ln w="12700">
                <a:noFill/>
              </a:ln>
            </a:endParaRPr>
          </a:p>
        </p:txBody>
      </p:sp>
      <p:sp>
        <p:nvSpPr>
          <p:cNvPr id="8" name="テキスト ボックス 7">
            <a:extLst>
              <a:ext uri="{FF2B5EF4-FFF2-40B4-BE49-F238E27FC236}">
                <a16:creationId xmlns:a16="http://schemas.microsoft.com/office/drawing/2014/main" id="{5B946A49-2230-410D-8085-668B34D15711}"/>
              </a:ext>
            </a:extLst>
          </p:cNvPr>
          <p:cNvSpPr txBox="1"/>
          <p:nvPr/>
        </p:nvSpPr>
        <p:spPr>
          <a:xfrm>
            <a:off x="7409177" y="154003"/>
            <a:ext cx="4699404" cy="646331"/>
          </a:xfrm>
          <a:prstGeom prst="rect">
            <a:avLst/>
          </a:prstGeom>
          <a:noFill/>
        </p:spPr>
        <p:txBody>
          <a:bodyPr wrap="square" rtlCol="0">
            <a:spAutoFit/>
          </a:bodyPr>
          <a:lstStyle/>
          <a:p>
            <a:r>
              <a:rPr kumimoji="1" lang="ja-JP" altLang="en-US" sz="3600" b="1"/>
              <a:t>内壁 </a:t>
            </a:r>
            <a:r>
              <a:rPr kumimoji="1" lang="en-US" altLang="ja-JP" sz="3600" b="1"/>
              <a:t>(LED</a:t>
            </a:r>
            <a:r>
              <a:rPr kumimoji="1" lang="ja-JP" altLang="en-US" sz="3600" b="1"/>
              <a:t>側</a:t>
            </a:r>
            <a:r>
              <a:rPr lang="ja-JP" altLang="en-US" sz="3600" b="1"/>
              <a:t>周辺</a:t>
            </a:r>
            <a:r>
              <a:rPr kumimoji="1" lang="en-US" altLang="ja-JP" sz="3600" b="1"/>
              <a:t>)</a:t>
            </a:r>
            <a:endParaRPr kumimoji="1" lang="ja-JP" altLang="en-US" sz="3600" b="1"/>
          </a:p>
        </p:txBody>
      </p:sp>
    </p:spTree>
    <p:extLst>
      <p:ext uri="{BB962C8B-B14F-4D97-AF65-F5344CB8AC3E}">
        <p14:creationId xmlns:p14="http://schemas.microsoft.com/office/powerpoint/2010/main" val="3031569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299411" cy="646331"/>
          </a:xfrm>
          <a:prstGeom prst="rect">
            <a:avLst/>
          </a:prstGeom>
          <a:noFill/>
        </p:spPr>
        <p:txBody>
          <a:bodyPr wrap="square" rtlCol="0" anchor="ctr">
            <a:spAutoFit/>
          </a:bodyPr>
          <a:lstStyle/>
          <a:p>
            <a:r>
              <a:rPr kumimoji="1" lang="en-US" altLang="ja-JP" sz="3600" b="1"/>
              <a:t>LED</a:t>
            </a:r>
            <a:endParaRPr kumimoji="1" lang="ja-JP" altLang="en-US" sz="3600" b="1"/>
          </a:p>
        </p:txBody>
      </p:sp>
      <p:pic>
        <p:nvPicPr>
          <p:cNvPr id="5" name="図 4">
            <a:extLst>
              <a:ext uri="{FF2B5EF4-FFF2-40B4-BE49-F238E27FC236}">
                <a16:creationId xmlns:a16="http://schemas.microsoft.com/office/drawing/2014/main" id="{BBBC6ECA-5246-43FB-AA7B-6FA5BEEED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98" y="869726"/>
            <a:ext cx="4681184" cy="3510888"/>
          </a:xfrm>
          <a:prstGeom prst="rect">
            <a:avLst/>
          </a:prstGeom>
        </p:spPr>
      </p:pic>
      <p:pic>
        <p:nvPicPr>
          <p:cNvPr id="9" name="図 8">
            <a:extLst>
              <a:ext uri="{FF2B5EF4-FFF2-40B4-BE49-F238E27FC236}">
                <a16:creationId xmlns:a16="http://schemas.microsoft.com/office/drawing/2014/main" id="{0CA20D02-7D7F-4021-A7B2-982F7D8B9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534" y="869726"/>
            <a:ext cx="4681184" cy="3510888"/>
          </a:xfrm>
          <a:prstGeom prst="rect">
            <a:avLst/>
          </a:prstGeom>
        </p:spPr>
      </p:pic>
      <p:sp>
        <p:nvSpPr>
          <p:cNvPr id="10" name="テキスト ボックス 9">
            <a:extLst>
              <a:ext uri="{FF2B5EF4-FFF2-40B4-BE49-F238E27FC236}">
                <a16:creationId xmlns:a16="http://schemas.microsoft.com/office/drawing/2014/main" id="{D6DD4785-F473-4D37-AE97-C0C64CB9E95D}"/>
              </a:ext>
            </a:extLst>
          </p:cNvPr>
          <p:cNvSpPr txBox="1"/>
          <p:nvPr/>
        </p:nvSpPr>
        <p:spPr>
          <a:xfrm>
            <a:off x="7803666" y="4390320"/>
            <a:ext cx="2270052" cy="646331"/>
          </a:xfrm>
          <a:prstGeom prst="rect">
            <a:avLst/>
          </a:prstGeom>
          <a:noFill/>
        </p:spPr>
        <p:txBody>
          <a:bodyPr wrap="square" rtlCol="0">
            <a:spAutoFit/>
          </a:bodyPr>
          <a:lstStyle/>
          <a:p>
            <a:r>
              <a:rPr lang="ja-JP" altLang="en-US"/>
              <a:t>表面にはフィルムが貼付されていた</a:t>
            </a:r>
            <a:endParaRPr kumimoji="1" lang="ja-JP" altLang="en-US"/>
          </a:p>
        </p:txBody>
      </p:sp>
    </p:spTree>
    <p:extLst>
      <p:ext uri="{BB962C8B-B14F-4D97-AF65-F5344CB8AC3E}">
        <p14:creationId xmlns:p14="http://schemas.microsoft.com/office/powerpoint/2010/main" val="233560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299411" cy="646331"/>
          </a:xfrm>
          <a:prstGeom prst="rect">
            <a:avLst/>
          </a:prstGeom>
          <a:noFill/>
        </p:spPr>
        <p:txBody>
          <a:bodyPr wrap="square" rtlCol="0" anchor="ctr">
            <a:spAutoFit/>
          </a:bodyPr>
          <a:lstStyle/>
          <a:p>
            <a:r>
              <a:rPr kumimoji="1" lang="en-US" altLang="ja-JP" sz="3600" b="1"/>
              <a:t>LED</a:t>
            </a:r>
            <a:endParaRPr kumimoji="1" lang="ja-JP" altLang="en-US" sz="3600" b="1"/>
          </a:p>
        </p:txBody>
      </p:sp>
      <p:pic>
        <p:nvPicPr>
          <p:cNvPr id="4" name="図 3">
            <a:extLst>
              <a:ext uri="{FF2B5EF4-FFF2-40B4-BE49-F238E27FC236}">
                <a16:creationId xmlns:a16="http://schemas.microsoft.com/office/drawing/2014/main" id="{6D2D7114-08A8-46DD-9176-F0BDDE831266}"/>
              </a:ext>
            </a:extLst>
          </p:cNvPr>
          <p:cNvPicPr>
            <a:picLocks noChangeAspect="1"/>
          </p:cNvPicPr>
          <p:nvPr/>
        </p:nvPicPr>
        <p:blipFill rotWithShape="1">
          <a:blip r:embed="rId2">
            <a:extLst>
              <a:ext uri="{28A0092B-C50C-407E-A947-70E740481C1C}">
                <a14:useLocalDpi xmlns:a14="http://schemas.microsoft.com/office/drawing/2010/main" val="0"/>
              </a:ext>
            </a:extLst>
          </a:blip>
          <a:srcRect l="34257" t="29018" b="9173"/>
          <a:stretch/>
        </p:blipFill>
        <p:spPr>
          <a:xfrm>
            <a:off x="850531" y="869726"/>
            <a:ext cx="4594898" cy="3240000"/>
          </a:xfrm>
          <a:prstGeom prst="rect">
            <a:avLst/>
          </a:prstGeom>
        </p:spPr>
      </p:pic>
      <p:pic>
        <p:nvPicPr>
          <p:cNvPr id="6" name="図 5">
            <a:extLst>
              <a:ext uri="{FF2B5EF4-FFF2-40B4-BE49-F238E27FC236}">
                <a16:creationId xmlns:a16="http://schemas.microsoft.com/office/drawing/2014/main" id="{17C74FA0-93DE-4CBD-A682-EC23ED348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573" y="869726"/>
            <a:ext cx="4320000" cy="3240000"/>
          </a:xfrm>
          <a:prstGeom prst="rect">
            <a:avLst/>
          </a:prstGeom>
        </p:spPr>
      </p:pic>
      <p:sp>
        <p:nvSpPr>
          <p:cNvPr id="7" name="テキスト ボックス 6">
            <a:extLst>
              <a:ext uri="{FF2B5EF4-FFF2-40B4-BE49-F238E27FC236}">
                <a16:creationId xmlns:a16="http://schemas.microsoft.com/office/drawing/2014/main" id="{237BEE66-BA54-4DB2-9263-FA54F3A94CDF}"/>
              </a:ext>
            </a:extLst>
          </p:cNvPr>
          <p:cNvSpPr txBox="1"/>
          <p:nvPr/>
        </p:nvSpPr>
        <p:spPr>
          <a:xfrm>
            <a:off x="850530" y="4109726"/>
            <a:ext cx="4594897" cy="369332"/>
          </a:xfrm>
          <a:prstGeom prst="rect">
            <a:avLst/>
          </a:prstGeom>
          <a:noFill/>
        </p:spPr>
        <p:txBody>
          <a:bodyPr wrap="square" rtlCol="0">
            <a:spAutoFit/>
          </a:bodyPr>
          <a:lstStyle/>
          <a:p>
            <a:r>
              <a:rPr lang="ja-JP" altLang="en-US"/>
              <a:t>内部には</a:t>
            </a:r>
            <a:r>
              <a:rPr lang="en-US" altLang="ja-JP"/>
              <a:t>4</a:t>
            </a:r>
            <a:r>
              <a:rPr lang="ja-JP" altLang="en-US"/>
              <a:t>個の</a:t>
            </a:r>
            <a:r>
              <a:rPr lang="en-US" altLang="ja-JP"/>
              <a:t>LED</a:t>
            </a:r>
          </a:p>
        </p:txBody>
      </p:sp>
      <p:sp>
        <p:nvSpPr>
          <p:cNvPr id="8" name="テキスト ボックス 7">
            <a:extLst>
              <a:ext uri="{FF2B5EF4-FFF2-40B4-BE49-F238E27FC236}">
                <a16:creationId xmlns:a16="http://schemas.microsoft.com/office/drawing/2014/main" id="{F805898D-6AAA-4FF8-A101-B0ECB9DEB854}"/>
              </a:ext>
            </a:extLst>
          </p:cNvPr>
          <p:cNvSpPr txBox="1"/>
          <p:nvPr/>
        </p:nvSpPr>
        <p:spPr>
          <a:xfrm>
            <a:off x="6746572" y="4109726"/>
            <a:ext cx="4594897" cy="369332"/>
          </a:xfrm>
          <a:prstGeom prst="rect">
            <a:avLst/>
          </a:prstGeom>
          <a:noFill/>
        </p:spPr>
        <p:txBody>
          <a:bodyPr wrap="square" rtlCol="0">
            <a:spAutoFit/>
          </a:bodyPr>
          <a:lstStyle/>
          <a:p>
            <a:r>
              <a:rPr lang="ja-JP" altLang="en-US"/>
              <a:t>壊れている。交換が必要。</a:t>
            </a:r>
            <a:endParaRPr lang="en-US" altLang="ja-JP"/>
          </a:p>
        </p:txBody>
      </p:sp>
    </p:spTree>
    <p:extLst>
      <p:ext uri="{BB962C8B-B14F-4D97-AF65-F5344CB8AC3E}">
        <p14:creationId xmlns:p14="http://schemas.microsoft.com/office/powerpoint/2010/main" val="1379262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245186" cy="646331"/>
          </a:xfrm>
          <a:prstGeom prst="rect">
            <a:avLst/>
          </a:prstGeom>
          <a:noFill/>
        </p:spPr>
        <p:txBody>
          <a:bodyPr wrap="square" rtlCol="0" anchor="ctr">
            <a:spAutoFit/>
          </a:bodyPr>
          <a:lstStyle/>
          <a:p>
            <a:r>
              <a:rPr kumimoji="1" lang="ja-JP" altLang="en-US" sz="3600" b="1"/>
              <a:t>容器底面</a:t>
            </a:r>
          </a:p>
        </p:txBody>
      </p:sp>
      <p:pic>
        <p:nvPicPr>
          <p:cNvPr id="4" name="図 3">
            <a:extLst>
              <a:ext uri="{FF2B5EF4-FFF2-40B4-BE49-F238E27FC236}">
                <a16:creationId xmlns:a16="http://schemas.microsoft.com/office/drawing/2014/main" id="{7EA43397-1B8B-45E2-98BF-71CF31E0F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453559" y="1532932"/>
            <a:ext cx="5305647" cy="3979235"/>
          </a:xfrm>
          <a:prstGeom prst="rect">
            <a:avLst/>
          </a:prstGeom>
        </p:spPr>
      </p:pic>
      <p:sp>
        <p:nvSpPr>
          <p:cNvPr id="5" name="テキスト ボックス 4">
            <a:extLst>
              <a:ext uri="{FF2B5EF4-FFF2-40B4-BE49-F238E27FC236}">
                <a16:creationId xmlns:a16="http://schemas.microsoft.com/office/drawing/2014/main" id="{16BF7D5E-FC37-4220-BB08-FFEAA0A4A7E1}"/>
              </a:ext>
            </a:extLst>
          </p:cNvPr>
          <p:cNvSpPr txBox="1"/>
          <p:nvPr/>
        </p:nvSpPr>
        <p:spPr>
          <a:xfrm>
            <a:off x="6096000" y="869726"/>
            <a:ext cx="4961860" cy="923330"/>
          </a:xfrm>
          <a:prstGeom prst="rect">
            <a:avLst/>
          </a:prstGeom>
          <a:noFill/>
        </p:spPr>
        <p:txBody>
          <a:bodyPr wrap="square" rtlCol="0">
            <a:spAutoFit/>
          </a:bodyPr>
          <a:lstStyle/>
          <a:p>
            <a:r>
              <a:rPr lang="ja-JP" altLang="en-US"/>
              <a:t>底面にはフィルムが敷かれていた。</a:t>
            </a:r>
            <a:endParaRPr lang="en-US" altLang="ja-JP"/>
          </a:p>
          <a:p>
            <a:r>
              <a:rPr lang="ja-JP" altLang="en-US"/>
              <a:t>液体窒素で冷やした温度を伝えやすいよう</a:t>
            </a:r>
            <a:endParaRPr lang="en-US" altLang="ja-JP"/>
          </a:p>
          <a:p>
            <a:r>
              <a:rPr lang="ja-JP" altLang="en-US"/>
              <a:t>底にはフィルムのみ。</a:t>
            </a:r>
            <a:endParaRPr lang="en-US" altLang="ja-JP"/>
          </a:p>
        </p:txBody>
      </p:sp>
    </p:spTree>
    <p:extLst>
      <p:ext uri="{BB962C8B-B14F-4D97-AF65-F5344CB8AC3E}">
        <p14:creationId xmlns:p14="http://schemas.microsoft.com/office/powerpoint/2010/main" val="16729904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1326</TotalTime>
  <Words>649</Words>
  <Application>Microsoft Office PowerPoint</Application>
  <PresentationFormat>ワイド画面</PresentationFormat>
  <Paragraphs>121</Paragraphs>
  <Slides>22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游ゴシック</vt:lpstr>
      <vt:lpstr>游ゴシック Light</vt:lpstr>
      <vt:lpstr>Arial</vt:lpstr>
      <vt:lpstr>Wingdings</vt:lpstr>
      <vt:lpstr>Office テーマ</vt:lpstr>
      <vt:lpstr>霧箱解体作業報告</vt:lpstr>
      <vt:lpstr>作業内容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温度計について</vt:lpstr>
      <vt:lpstr>2020. 07. 01 (Wed) 追記</vt:lpstr>
      <vt:lpstr>2020. 07. 01 (Wed) 追記</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霧箱解体作業報告</dc:title>
  <dc:creator>Tomomasa Fujiwara</dc:creator>
  <cp:lastModifiedBy>Tomomasa Fujiwara</cp:lastModifiedBy>
  <cp:revision>94</cp:revision>
  <dcterms:created xsi:type="dcterms:W3CDTF">2020-06-18T08:08:20Z</dcterms:created>
  <dcterms:modified xsi:type="dcterms:W3CDTF">2020-07-01T02:25:57Z</dcterms:modified>
</cp:coreProperties>
</file>